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Assistant Bold" panose="020B0604020202020204" charset="-79"/>
      <p:regular r:id="rId16"/>
    </p:embeddedFont>
    <p:embeddedFont>
      <p:font typeface="Martel 1" panose="020B0604020202020204" charset="-18"/>
      <p:regular r:id="rId17"/>
    </p:embeddedFont>
    <p:embeddedFont>
      <p:font typeface="Martel 1 Bold" panose="020B0604020202020204" charset="-18"/>
      <p:regular r:id="rId18"/>
    </p:embeddedFont>
    <p:embeddedFont>
      <p:font typeface="Martel 1 Semi-Bold" panose="020B0604020202020204" charset="-18"/>
      <p:regular r:id="rId19"/>
    </p:embeddedFont>
    <p:embeddedFont>
      <p:font typeface="Martel 2 Bold" panose="020B0604020202020204" charset="-18"/>
      <p:regular r:id="rId20"/>
    </p:embeddedFont>
    <p:embeddedFont>
      <p:font typeface="Martel 2 Heavy" panose="020B0604020202020204" charset="-18"/>
      <p:regular r:id="rId21"/>
    </p:embeddedFont>
    <p:embeddedFont>
      <p:font typeface="Selima" panose="02000000000000000000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668299" y="-1"/>
            <a:ext cx="14619701" cy="10287001"/>
            <a:chOff x="0" y="0"/>
            <a:chExt cx="4163824" cy="30051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63824" cy="3005180"/>
            </a:xfrm>
            <a:custGeom>
              <a:avLst/>
              <a:gdLst/>
              <a:ahLst/>
              <a:cxnLst/>
              <a:rect l="l" t="t" r="r" b="b"/>
              <a:pathLst>
                <a:path w="4163824" h="3005180">
                  <a:moveTo>
                    <a:pt x="0" y="0"/>
                  </a:moveTo>
                  <a:lnTo>
                    <a:pt x="4163824" y="0"/>
                  </a:lnTo>
                  <a:lnTo>
                    <a:pt x="4163824" y="3005180"/>
                  </a:lnTo>
                  <a:lnTo>
                    <a:pt x="0" y="3005180"/>
                  </a:lnTo>
                  <a:close/>
                </a:path>
              </a:pathLst>
            </a:custGeom>
            <a:solidFill>
              <a:srgbClr val="2765B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163824" cy="30432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74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190550" y="1028700"/>
            <a:ext cx="13790297" cy="8853585"/>
            <a:chOff x="0" y="0"/>
            <a:chExt cx="3632012" cy="233180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632012" cy="2331808"/>
            </a:xfrm>
            <a:custGeom>
              <a:avLst/>
              <a:gdLst/>
              <a:ahLst/>
              <a:cxnLst/>
              <a:rect l="l" t="t" r="r" b="b"/>
              <a:pathLst>
                <a:path w="3632012" h="2331808">
                  <a:moveTo>
                    <a:pt x="28632" y="0"/>
                  </a:moveTo>
                  <a:lnTo>
                    <a:pt x="3603381" y="0"/>
                  </a:lnTo>
                  <a:cubicBezTo>
                    <a:pt x="3619194" y="0"/>
                    <a:pt x="3632012" y="12819"/>
                    <a:pt x="3632012" y="28632"/>
                  </a:cubicBezTo>
                  <a:lnTo>
                    <a:pt x="3632012" y="2303177"/>
                  </a:lnTo>
                  <a:cubicBezTo>
                    <a:pt x="3632012" y="2310770"/>
                    <a:pt x="3628996" y="2318053"/>
                    <a:pt x="3623626" y="2323423"/>
                  </a:cubicBezTo>
                  <a:cubicBezTo>
                    <a:pt x="3618257" y="2328792"/>
                    <a:pt x="3610975" y="2331808"/>
                    <a:pt x="3603381" y="2331808"/>
                  </a:cubicBezTo>
                  <a:lnTo>
                    <a:pt x="28632" y="2331808"/>
                  </a:lnTo>
                  <a:cubicBezTo>
                    <a:pt x="21038" y="2331808"/>
                    <a:pt x="13755" y="2328792"/>
                    <a:pt x="8386" y="2323423"/>
                  </a:cubicBezTo>
                  <a:cubicBezTo>
                    <a:pt x="3017" y="2318053"/>
                    <a:pt x="0" y="2310770"/>
                    <a:pt x="0" y="2303177"/>
                  </a:cubicBezTo>
                  <a:lnTo>
                    <a:pt x="0" y="28632"/>
                  </a:lnTo>
                  <a:cubicBezTo>
                    <a:pt x="0" y="21038"/>
                    <a:pt x="3017" y="13755"/>
                    <a:pt x="8386" y="8386"/>
                  </a:cubicBezTo>
                  <a:cubicBezTo>
                    <a:pt x="13755" y="3017"/>
                    <a:pt x="21038" y="0"/>
                    <a:pt x="28632" y="0"/>
                  </a:cubicBezTo>
                  <a:close/>
                </a:path>
              </a:pathLst>
            </a:custGeom>
            <a:solidFill>
              <a:srgbClr val="FFFFFF">
                <a:alpha val="71765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632012" cy="2369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74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246067" y="4084778"/>
            <a:ext cx="3176165" cy="2117443"/>
          </a:xfrm>
          <a:custGeom>
            <a:avLst/>
            <a:gdLst/>
            <a:ahLst/>
            <a:cxnLst/>
            <a:rect l="l" t="t" r="r" b="b"/>
            <a:pathLst>
              <a:path w="3176165" h="2117443">
                <a:moveTo>
                  <a:pt x="0" y="0"/>
                </a:moveTo>
                <a:lnTo>
                  <a:pt x="3176165" y="0"/>
                </a:lnTo>
                <a:lnTo>
                  <a:pt x="3176165" y="2117444"/>
                </a:lnTo>
                <a:lnTo>
                  <a:pt x="0" y="21174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46067" y="6735622"/>
            <a:ext cx="3113393" cy="2075595"/>
          </a:xfrm>
          <a:custGeom>
            <a:avLst/>
            <a:gdLst/>
            <a:ahLst/>
            <a:cxnLst/>
            <a:rect l="l" t="t" r="r" b="b"/>
            <a:pathLst>
              <a:path w="3113393" h="2075595">
                <a:moveTo>
                  <a:pt x="0" y="0"/>
                </a:moveTo>
                <a:lnTo>
                  <a:pt x="3113393" y="0"/>
                </a:lnTo>
                <a:lnTo>
                  <a:pt x="3113393" y="2075595"/>
                </a:lnTo>
                <a:lnTo>
                  <a:pt x="0" y="20755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46067" y="1340796"/>
            <a:ext cx="3113393" cy="2212708"/>
          </a:xfrm>
          <a:custGeom>
            <a:avLst/>
            <a:gdLst/>
            <a:ahLst/>
            <a:cxnLst/>
            <a:rect l="l" t="t" r="r" b="b"/>
            <a:pathLst>
              <a:path w="3113393" h="2212708">
                <a:moveTo>
                  <a:pt x="0" y="0"/>
                </a:moveTo>
                <a:lnTo>
                  <a:pt x="3113393" y="0"/>
                </a:lnTo>
                <a:lnTo>
                  <a:pt x="3113393" y="2212707"/>
                </a:lnTo>
                <a:lnTo>
                  <a:pt x="0" y="22127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396635" y="3678645"/>
            <a:ext cx="17138335" cy="2222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186"/>
              </a:lnSpc>
              <a:spcBef>
                <a:spcPct val="0"/>
              </a:spcBef>
            </a:pPr>
            <a:r>
              <a:rPr lang="en-US" sz="12990" b="1">
                <a:solidFill>
                  <a:srgbClr val="06245B"/>
                </a:solidFill>
                <a:latin typeface="Martel 1 Bold"/>
                <a:ea typeface="Martel 1 Bold"/>
                <a:cs typeface="Martel 1 Bold"/>
                <a:sym typeface="Martel 1 Bold"/>
              </a:rPr>
              <a:t>GREEN SKILLS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396635" y="2574119"/>
            <a:ext cx="15081184" cy="1352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045"/>
              </a:lnSpc>
              <a:spcBef>
                <a:spcPct val="0"/>
              </a:spcBef>
            </a:pPr>
            <a:r>
              <a:rPr lang="en-US" sz="7889" b="1" dirty="0">
                <a:solidFill>
                  <a:srgbClr val="231F20"/>
                </a:solidFill>
                <a:latin typeface="Martel 1 Bold"/>
                <a:ea typeface="Martel 1 Bold"/>
                <a:cs typeface="Martel 1 Bold"/>
                <a:sym typeface="Martel 1 Bold"/>
              </a:rPr>
              <a:t>Empowering Youth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396635" y="6408566"/>
            <a:ext cx="13053165" cy="45801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en-US" sz="3963" dirty="0">
                <a:solidFill>
                  <a:srgbClr val="231F20"/>
                </a:solidFill>
                <a:latin typeface="Martel 1"/>
                <a:ea typeface="Martel 1"/>
                <a:cs typeface="Martel 1"/>
                <a:sym typeface="Martel 1"/>
              </a:rPr>
              <a:t>PROJEKT ERASMUS+ </a:t>
            </a:r>
          </a:p>
          <a:p>
            <a:pPr algn="l">
              <a:lnSpc>
                <a:spcPts val="5548"/>
              </a:lnSpc>
              <a:spcBef>
                <a:spcPct val="0"/>
              </a:spcBef>
            </a:pPr>
            <a:r>
              <a:rPr lang="en-US" sz="3963" dirty="0">
                <a:solidFill>
                  <a:srgbClr val="231F20"/>
                </a:solidFill>
                <a:latin typeface="Martel 1"/>
                <a:ea typeface="Martel 1"/>
                <a:cs typeface="Martel 1"/>
                <a:sym typeface="Martel 1"/>
              </a:rPr>
              <a:t>LICEUM OGÓLNOKSZTAŁCĄCE </a:t>
            </a:r>
            <a:br>
              <a:rPr lang="pl-PL" sz="3963" dirty="0">
                <a:solidFill>
                  <a:srgbClr val="231F20"/>
                </a:solidFill>
                <a:latin typeface="Martel 1"/>
                <a:ea typeface="Martel 1"/>
                <a:cs typeface="Martel 1"/>
                <a:sym typeface="Martel 1"/>
              </a:rPr>
            </a:br>
            <a:r>
              <a:rPr lang="en-US" sz="3963" dirty="0">
                <a:solidFill>
                  <a:srgbClr val="231F20"/>
                </a:solidFill>
                <a:latin typeface="Martel 1"/>
                <a:ea typeface="Martel 1"/>
                <a:cs typeface="Martel 1"/>
                <a:sym typeface="Martel 1"/>
              </a:rPr>
              <a:t>IM. MIKOŁAJA KOPERNIKA W TARNOBRZEGU</a:t>
            </a:r>
            <a:endParaRPr lang="pl-PL" sz="3963" dirty="0">
              <a:solidFill>
                <a:srgbClr val="231F20"/>
              </a:solidFill>
              <a:latin typeface="Martel 1"/>
              <a:ea typeface="Martel 1"/>
              <a:cs typeface="Martel 1"/>
              <a:sym typeface="Martel 1"/>
            </a:endParaRPr>
          </a:p>
          <a:p>
            <a:pPr algn="l">
              <a:lnSpc>
                <a:spcPts val="5548"/>
              </a:lnSpc>
              <a:spcBef>
                <a:spcPct val="0"/>
              </a:spcBef>
            </a:pPr>
            <a:endParaRPr lang="pl-PL" sz="3963" dirty="0">
              <a:solidFill>
                <a:srgbClr val="231F20"/>
              </a:solidFill>
              <a:latin typeface="Martel 1"/>
              <a:ea typeface="Martel 1"/>
              <a:cs typeface="Martel 1"/>
              <a:sym typeface="Martel 1"/>
            </a:endParaRPr>
          </a:p>
          <a:p>
            <a:pPr rtl="0">
              <a:spcBef>
                <a:spcPts val="0"/>
              </a:spcBef>
              <a:spcAft>
                <a:spcPts val="800"/>
              </a:spcAft>
            </a:pPr>
            <a:r>
              <a:rPr lang="pl-PL" sz="2800" dirty="0">
                <a:solidFill>
                  <a:srgbClr val="231F20"/>
                </a:solidFill>
                <a:latin typeface="Martel 1"/>
                <a:ea typeface="Martel 1"/>
                <a:cs typeface="Martel 1"/>
                <a:sym typeface="Martel 1"/>
              </a:rPr>
              <a:t>NR PROJEKTU </a:t>
            </a:r>
            <a:r>
              <a:rPr lang="en-US" sz="2800" b="1" i="0" u="none" strike="noStrike" dirty="0">
                <a:solidFill>
                  <a:srgbClr val="00000A"/>
                </a:solidFill>
                <a:effectLst/>
                <a:latin typeface="Martel 1" panose="020B0604020202020204" charset="-18"/>
                <a:cs typeface="Martel 1" panose="020B0604020202020204" charset="-18"/>
              </a:rPr>
              <a:t>2023-1-PL01-KA121-SCH-00011715</a:t>
            </a:r>
            <a:endParaRPr lang="en-US" sz="2800" b="0" dirty="0">
              <a:effectLst/>
              <a:latin typeface="Martel 1" panose="020B0604020202020204" charset="-18"/>
              <a:cs typeface="Martel 1" panose="020B0604020202020204" charset="-18"/>
            </a:endParaRPr>
          </a:p>
          <a:p>
            <a:br>
              <a:rPr lang="en-US" sz="4000" dirty="0"/>
            </a:br>
            <a:endParaRPr lang="en-US" sz="3963" dirty="0">
              <a:solidFill>
                <a:srgbClr val="231F20"/>
              </a:solidFill>
              <a:latin typeface="Martel 1"/>
              <a:ea typeface="Martel 1"/>
              <a:cs typeface="Martel 1"/>
              <a:sym typeface="Martel 1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6C672DF-0CBE-DD1C-C768-60E429D8F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635" y="1332163"/>
            <a:ext cx="4176247" cy="793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33622"/>
            <a:ext cx="8483288" cy="8819756"/>
            <a:chOff x="0" y="0"/>
            <a:chExt cx="2234282" cy="23228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34282" cy="2322899"/>
            </a:xfrm>
            <a:custGeom>
              <a:avLst/>
              <a:gdLst/>
              <a:ahLst/>
              <a:cxnLst/>
              <a:rect l="l" t="t" r="r" b="b"/>
              <a:pathLst>
                <a:path w="2234282" h="2322899">
                  <a:moveTo>
                    <a:pt x="0" y="0"/>
                  </a:moveTo>
                  <a:lnTo>
                    <a:pt x="2234282" y="0"/>
                  </a:lnTo>
                  <a:lnTo>
                    <a:pt x="2234282" y="2322899"/>
                  </a:lnTo>
                  <a:lnTo>
                    <a:pt x="0" y="232289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234282" cy="2360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74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535407" y="1476310"/>
            <a:ext cx="7700474" cy="6604360"/>
            <a:chOff x="0" y="0"/>
            <a:chExt cx="947699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47699" cy="812800"/>
            </a:xfrm>
            <a:custGeom>
              <a:avLst/>
              <a:gdLst/>
              <a:ahLst/>
              <a:cxnLst/>
              <a:rect l="l" t="t" r="r" b="b"/>
              <a:pathLst>
                <a:path w="947699" h="812800">
                  <a:moveTo>
                    <a:pt x="0" y="0"/>
                  </a:moveTo>
                  <a:lnTo>
                    <a:pt x="947699" y="0"/>
                  </a:lnTo>
                  <a:lnTo>
                    <a:pt x="947699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l="-7177" r="-7177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 rot="1528245">
            <a:off x="14124149" y="461820"/>
            <a:ext cx="4023377" cy="3404783"/>
          </a:xfrm>
          <a:custGeom>
            <a:avLst/>
            <a:gdLst/>
            <a:ahLst/>
            <a:cxnLst/>
            <a:rect l="l" t="t" r="r" b="b"/>
            <a:pathLst>
              <a:path w="4023377" h="3404783">
                <a:moveTo>
                  <a:pt x="0" y="0"/>
                </a:moveTo>
                <a:lnTo>
                  <a:pt x="4023377" y="0"/>
                </a:lnTo>
                <a:lnTo>
                  <a:pt x="4023377" y="3404783"/>
                </a:lnTo>
                <a:lnTo>
                  <a:pt x="0" y="34047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703288" y="7489304"/>
            <a:ext cx="2881424" cy="2523647"/>
          </a:xfrm>
          <a:custGeom>
            <a:avLst/>
            <a:gdLst/>
            <a:ahLst/>
            <a:cxnLst/>
            <a:rect l="l" t="t" r="r" b="b"/>
            <a:pathLst>
              <a:path w="2881424" h="2523647">
                <a:moveTo>
                  <a:pt x="0" y="0"/>
                </a:moveTo>
                <a:lnTo>
                  <a:pt x="2881424" y="0"/>
                </a:lnTo>
                <a:lnTo>
                  <a:pt x="2881424" y="2523647"/>
                </a:lnTo>
                <a:lnTo>
                  <a:pt x="0" y="25236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028700" y="1037070"/>
            <a:ext cx="7217504" cy="1773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591"/>
              </a:lnSpc>
            </a:pPr>
            <a:r>
              <a:rPr lang="en-US" sz="10422" b="1">
                <a:solidFill>
                  <a:srgbClr val="FF8310"/>
                </a:solidFill>
                <a:latin typeface="Martel 2 Heavy"/>
                <a:ea typeface="Martel 2 Heavy"/>
                <a:cs typeface="Martel 2 Heavy"/>
                <a:sym typeface="Martel 2 Heavy"/>
              </a:rPr>
              <a:t>PARMA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2744017"/>
            <a:ext cx="6801634" cy="38930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53"/>
              </a:lnSpc>
            </a:pPr>
            <a:r>
              <a:rPr lang="en-US" sz="3680" b="1">
                <a:solidFill>
                  <a:srgbClr val="000000"/>
                </a:solidFill>
                <a:latin typeface="Assistant Bold"/>
                <a:ea typeface="Assistant Bold"/>
                <a:cs typeface="Assistant Bold"/>
                <a:sym typeface="Assistant Bold"/>
              </a:rPr>
              <a:t>W środę wybraliśmy się Parmy, którą mogliśmy zwiedzić na własną rękę.</a:t>
            </a:r>
          </a:p>
          <a:p>
            <a:pPr algn="l">
              <a:lnSpc>
                <a:spcPts val="5153"/>
              </a:lnSpc>
            </a:pPr>
            <a:r>
              <a:rPr lang="en-US" sz="3680" b="1">
                <a:solidFill>
                  <a:srgbClr val="000000"/>
                </a:solidFill>
                <a:latin typeface="Assistant Bold"/>
                <a:ea typeface="Assistant Bold"/>
                <a:cs typeface="Assistant Bold"/>
                <a:sym typeface="Assistant Bold"/>
              </a:rPr>
              <a:t>Zobaczyliśmy tam katedrę (kościół rzymskokatolicki) oraz Palazzo della Pilotta.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1127627" y="7489304"/>
            <a:ext cx="4919868" cy="2194658"/>
            <a:chOff x="0" y="0"/>
            <a:chExt cx="6559824" cy="2926211"/>
          </a:xfrm>
        </p:grpSpPr>
        <p:sp>
          <p:nvSpPr>
            <p:cNvPr id="12" name="TextBox 12"/>
            <p:cNvSpPr txBox="1"/>
            <p:nvPr/>
          </p:nvSpPr>
          <p:spPr>
            <a:xfrm>
              <a:off x="726540" y="-114300"/>
              <a:ext cx="5106744" cy="12545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023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737002"/>
              <a:ext cx="6559824" cy="21892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610"/>
                </a:lnSpc>
                <a:spcBef>
                  <a:spcPct val="0"/>
                </a:spcBef>
              </a:pPr>
              <a:r>
                <a:rPr lang="en-US" sz="9721">
                  <a:solidFill>
                    <a:srgbClr val="FF8310"/>
                  </a:solidFill>
                  <a:latin typeface="Selima"/>
                  <a:ea typeface="Selima"/>
                  <a:cs typeface="Selima"/>
                  <a:sym typeface="Selima"/>
                </a:rPr>
                <a:t>13/03/2024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A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80540">
            <a:off x="10894130" y="956986"/>
            <a:ext cx="8957915" cy="8894107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3" name="Group 3"/>
          <p:cNvGrpSpPr/>
          <p:nvPr/>
        </p:nvGrpSpPr>
        <p:grpSpPr>
          <a:xfrm rot="334020">
            <a:off x="11643048" y="1487109"/>
            <a:ext cx="6712971" cy="6712971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l="-16666" r="-16666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9989990" y="-415000"/>
            <a:ext cx="4623818" cy="3184655"/>
          </a:xfrm>
          <a:custGeom>
            <a:avLst/>
            <a:gdLst/>
            <a:ahLst/>
            <a:cxnLst/>
            <a:rect l="l" t="t" r="r" b="b"/>
            <a:pathLst>
              <a:path w="4623818" h="3184655">
                <a:moveTo>
                  <a:pt x="0" y="0"/>
                </a:moveTo>
                <a:lnTo>
                  <a:pt x="4623818" y="0"/>
                </a:lnTo>
                <a:lnTo>
                  <a:pt x="4623818" y="3184655"/>
                </a:lnTo>
                <a:lnTo>
                  <a:pt x="0" y="3184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47286" y="604456"/>
            <a:ext cx="11032603" cy="1450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899"/>
              </a:lnSpc>
            </a:pPr>
            <a:r>
              <a:rPr lang="en-US" sz="8499" b="1">
                <a:solidFill>
                  <a:srgbClr val="A60041"/>
                </a:solidFill>
                <a:latin typeface="Martel 1 Bold"/>
                <a:ea typeface="Martel 1 Bold"/>
                <a:cs typeface="Martel 1 Bold"/>
                <a:sym typeface="Martel 1 Bold"/>
              </a:rPr>
              <a:t>CASTELL’ARQUATO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47286" y="2798079"/>
            <a:ext cx="7874513" cy="5793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0"/>
              </a:lnSpc>
              <a:spcBef>
                <a:spcPct val="0"/>
              </a:spcBef>
            </a:pPr>
            <a:r>
              <a:rPr lang="en-US" sz="3300" b="1" u="none">
                <a:solidFill>
                  <a:srgbClr val="312A36"/>
                </a:solidFill>
                <a:latin typeface="Martel 1 Bold"/>
                <a:ea typeface="Martel 1 Bold"/>
                <a:cs typeface="Martel 1 Bold"/>
                <a:sym typeface="Martel 1 Bold"/>
              </a:rPr>
              <a:t>W przedostatni dzień naszego pobytu (w czwartek) pojechaliśmy do Castell’Arquato, a konkretniej - do Museo Geologico Giuseppe Cortesi, czyli muzeum historii naturalnej.  </a:t>
            </a:r>
          </a:p>
          <a:p>
            <a:pPr algn="l">
              <a:lnSpc>
                <a:spcPts val="4620"/>
              </a:lnSpc>
              <a:spcBef>
                <a:spcPct val="0"/>
              </a:spcBef>
            </a:pPr>
            <a:r>
              <a:rPr lang="en-US" sz="3300" b="1" u="none">
                <a:solidFill>
                  <a:srgbClr val="312A36"/>
                </a:solidFill>
                <a:latin typeface="Martel 1 Bold"/>
                <a:ea typeface="Martel 1 Bold"/>
                <a:cs typeface="Martel 1 Bold"/>
                <a:sym typeface="Martel 1 Bold"/>
              </a:rPr>
              <a:t>Następnie wybraliśmy się na wspinaczkę (razem z przewodnikiem) po górach w okolicy, która trwała kilka godzin. </a:t>
            </a:r>
          </a:p>
          <a:p>
            <a:pPr marL="0" lvl="0" indent="0" algn="l">
              <a:lnSpc>
                <a:spcPts val="4620"/>
              </a:lnSpc>
              <a:spcBef>
                <a:spcPct val="0"/>
              </a:spcBef>
            </a:pPr>
            <a:endParaRPr lang="en-US" sz="3300" b="1" u="none">
              <a:solidFill>
                <a:srgbClr val="312A36"/>
              </a:solidFill>
              <a:latin typeface="Martel 1 Bold"/>
              <a:ea typeface="Martel 1 Bold"/>
              <a:cs typeface="Martel 1 Bold"/>
              <a:sym typeface="Martel 1 Bold"/>
            </a:endParaRPr>
          </a:p>
        </p:txBody>
      </p:sp>
      <p:grpSp>
        <p:nvGrpSpPr>
          <p:cNvPr id="8" name="Group 8"/>
          <p:cNvGrpSpPr/>
          <p:nvPr/>
        </p:nvGrpSpPr>
        <p:grpSpPr>
          <a:xfrm rot="318486">
            <a:off x="12128640" y="7713204"/>
            <a:ext cx="5312339" cy="1974870"/>
            <a:chOff x="0" y="0"/>
            <a:chExt cx="7083118" cy="2633160"/>
          </a:xfrm>
        </p:grpSpPr>
        <p:sp>
          <p:nvSpPr>
            <p:cNvPr id="9" name="TextBox 9"/>
            <p:cNvSpPr txBox="1"/>
            <p:nvPr/>
          </p:nvSpPr>
          <p:spPr>
            <a:xfrm>
              <a:off x="784498" y="-104775"/>
              <a:ext cx="5514122" cy="11308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19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669829"/>
              <a:ext cx="7083118" cy="196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247"/>
                </a:lnSpc>
                <a:spcBef>
                  <a:spcPct val="0"/>
                </a:spcBef>
              </a:pPr>
              <a:r>
                <a:rPr lang="en-US" sz="8748">
                  <a:solidFill>
                    <a:srgbClr val="A60041"/>
                  </a:solidFill>
                  <a:latin typeface="Selima"/>
                  <a:ea typeface="Selima"/>
                  <a:cs typeface="Selima"/>
                  <a:sym typeface="Selima"/>
                </a:rPr>
                <a:t>14/03/2024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B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494481" y="161744"/>
            <a:ext cx="7523203" cy="5219311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3" name="Group 3"/>
          <p:cNvGrpSpPr/>
          <p:nvPr/>
        </p:nvGrpSpPr>
        <p:grpSpPr>
          <a:xfrm>
            <a:off x="4781550" y="5674510"/>
            <a:ext cx="7411335" cy="4360156"/>
            <a:chOff x="0" y="0"/>
            <a:chExt cx="1951957" cy="11483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51957" cy="1148354"/>
            </a:xfrm>
            <a:custGeom>
              <a:avLst/>
              <a:gdLst/>
              <a:ahLst/>
              <a:cxnLst/>
              <a:rect l="l" t="t" r="r" b="b"/>
              <a:pathLst>
                <a:path w="1951957" h="1148354">
                  <a:moveTo>
                    <a:pt x="0" y="0"/>
                  </a:moveTo>
                  <a:lnTo>
                    <a:pt x="1951957" y="0"/>
                  </a:lnTo>
                  <a:lnTo>
                    <a:pt x="1951957" y="1148354"/>
                  </a:lnTo>
                  <a:lnTo>
                    <a:pt x="0" y="114835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951957" cy="11864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74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936926" y="381836"/>
            <a:ext cx="6811467" cy="4761664"/>
            <a:chOff x="0" y="0"/>
            <a:chExt cx="1055275" cy="73770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55275" cy="737706"/>
            </a:xfrm>
            <a:custGeom>
              <a:avLst/>
              <a:gdLst/>
              <a:ahLst/>
              <a:cxnLst/>
              <a:rect l="l" t="t" r="r" b="b"/>
              <a:pathLst>
                <a:path w="1055275" h="737706">
                  <a:moveTo>
                    <a:pt x="0" y="0"/>
                  </a:moveTo>
                  <a:lnTo>
                    <a:pt x="1055275" y="0"/>
                  </a:lnTo>
                  <a:lnTo>
                    <a:pt x="1055275" y="737706"/>
                  </a:lnTo>
                  <a:lnTo>
                    <a:pt x="0" y="737706"/>
                  </a:lnTo>
                  <a:close/>
                </a:path>
              </a:pathLst>
            </a:custGeom>
            <a:blipFill>
              <a:blip r:embed="rId2"/>
              <a:stretch>
                <a:fillRect t="-45365" b="-45365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5103644" y="5926844"/>
            <a:ext cx="6689194" cy="3894032"/>
            <a:chOff x="0" y="0"/>
            <a:chExt cx="1036331" cy="6032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36331" cy="603287"/>
            </a:xfrm>
            <a:custGeom>
              <a:avLst/>
              <a:gdLst/>
              <a:ahLst/>
              <a:cxnLst/>
              <a:rect l="l" t="t" r="r" b="b"/>
              <a:pathLst>
                <a:path w="1036331" h="603287">
                  <a:moveTo>
                    <a:pt x="0" y="0"/>
                  </a:moveTo>
                  <a:lnTo>
                    <a:pt x="1036331" y="0"/>
                  </a:lnTo>
                  <a:lnTo>
                    <a:pt x="1036331" y="603287"/>
                  </a:lnTo>
                  <a:lnTo>
                    <a:pt x="0" y="603287"/>
                  </a:lnTo>
                  <a:close/>
                </a:path>
              </a:pathLst>
            </a:custGeom>
            <a:blipFill>
              <a:blip r:embed="rId3"/>
              <a:stretch>
                <a:fillRect t="-64520" b="-64520"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14528671" y="6558660"/>
            <a:ext cx="4490357" cy="4114800"/>
          </a:xfrm>
          <a:custGeom>
            <a:avLst/>
            <a:gdLst/>
            <a:ahLst/>
            <a:cxnLst/>
            <a:rect l="l" t="t" r="r" b="b"/>
            <a:pathLst>
              <a:path w="4490357" h="4114800">
                <a:moveTo>
                  <a:pt x="0" y="0"/>
                </a:moveTo>
                <a:lnTo>
                  <a:pt x="4490358" y="0"/>
                </a:lnTo>
                <a:lnTo>
                  <a:pt x="44903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028700" y="695692"/>
            <a:ext cx="7505700" cy="5231151"/>
            <a:chOff x="0" y="0"/>
            <a:chExt cx="10007600" cy="6974869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123825"/>
              <a:ext cx="10007600" cy="30719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379"/>
                </a:lnSpc>
              </a:pPr>
              <a:r>
                <a:rPr lang="en-US" sz="6699" b="1">
                  <a:solidFill>
                    <a:srgbClr val="1F4282"/>
                  </a:solidFill>
                  <a:latin typeface="Martel 2 Bold"/>
                  <a:ea typeface="Martel 2 Bold"/>
                  <a:cs typeface="Martel 2 Bold"/>
                  <a:sym typeface="Martel 2 Bold"/>
                </a:rPr>
                <a:t>OTRZYMANIE CERTYFIKATÓW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921154"/>
              <a:ext cx="8520860" cy="30537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620"/>
                </a:lnSpc>
              </a:pPr>
              <a:r>
                <a:rPr lang="en-US" sz="3300" b="1">
                  <a:solidFill>
                    <a:srgbClr val="000000"/>
                  </a:solidFill>
                  <a:latin typeface="Assistant Bold"/>
                  <a:ea typeface="Assistant Bold"/>
                  <a:cs typeface="Assistant Bold"/>
                  <a:sym typeface="Assistant Bold"/>
                </a:rPr>
                <a:t>Zarówno Włosi jak i my Polacy otrzymaliśmy certyfikaty, które potwierdzają wzięcie udziału w projekcie.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0285" y="299073"/>
            <a:ext cx="7708028" cy="4626743"/>
            <a:chOff x="0" y="0"/>
            <a:chExt cx="2030098" cy="12185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30098" cy="1218566"/>
            </a:xfrm>
            <a:custGeom>
              <a:avLst/>
              <a:gdLst/>
              <a:ahLst/>
              <a:cxnLst/>
              <a:rect l="l" t="t" r="r" b="b"/>
              <a:pathLst>
                <a:path w="2030098" h="1218566">
                  <a:moveTo>
                    <a:pt x="0" y="0"/>
                  </a:moveTo>
                  <a:lnTo>
                    <a:pt x="2030098" y="0"/>
                  </a:lnTo>
                  <a:lnTo>
                    <a:pt x="2030098" y="1218566"/>
                  </a:lnTo>
                  <a:lnTo>
                    <a:pt x="0" y="121856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030098" cy="12566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74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80285" y="5342402"/>
            <a:ext cx="7708028" cy="4626743"/>
            <a:chOff x="0" y="0"/>
            <a:chExt cx="2030098" cy="12185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30098" cy="1218566"/>
            </a:xfrm>
            <a:custGeom>
              <a:avLst/>
              <a:gdLst/>
              <a:ahLst/>
              <a:cxnLst/>
              <a:rect l="l" t="t" r="r" b="b"/>
              <a:pathLst>
                <a:path w="2030098" h="1218566">
                  <a:moveTo>
                    <a:pt x="0" y="0"/>
                  </a:moveTo>
                  <a:lnTo>
                    <a:pt x="2030098" y="0"/>
                  </a:lnTo>
                  <a:lnTo>
                    <a:pt x="2030098" y="1218566"/>
                  </a:lnTo>
                  <a:lnTo>
                    <a:pt x="0" y="121856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030098" cy="12566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74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551272" y="5342402"/>
            <a:ext cx="7708028" cy="4626743"/>
            <a:chOff x="0" y="0"/>
            <a:chExt cx="2030098" cy="121856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30098" cy="1218566"/>
            </a:xfrm>
            <a:custGeom>
              <a:avLst/>
              <a:gdLst/>
              <a:ahLst/>
              <a:cxnLst/>
              <a:rect l="l" t="t" r="r" b="b"/>
              <a:pathLst>
                <a:path w="2030098" h="1218566">
                  <a:moveTo>
                    <a:pt x="0" y="0"/>
                  </a:moveTo>
                  <a:lnTo>
                    <a:pt x="2030098" y="0"/>
                  </a:lnTo>
                  <a:lnTo>
                    <a:pt x="2030098" y="1218566"/>
                  </a:lnTo>
                  <a:lnTo>
                    <a:pt x="0" y="121856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030098" cy="12566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74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551272" y="299073"/>
            <a:ext cx="7708028" cy="4626743"/>
            <a:chOff x="0" y="0"/>
            <a:chExt cx="2030098" cy="121856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030098" cy="1218566"/>
            </a:xfrm>
            <a:custGeom>
              <a:avLst/>
              <a:gdLst/>
              <a:ahLst/>
              <a:cxnLst/>
              <a:rect l="l" t="t" r="r" b="b"/>
              <a:pathLst>
                <a:path w="2030098" h="1218566">
                  <a:moveTo>
                    <a:pt x="0" y="0"/>
                  </a:moveTo>
                  <a:lnTo>
                    <a:pt x="2030098" y="0"/>
                  </a:lnTo>
                  <a:lnTo>
                    <a:pt x="2030098" y="1218566"/>
                  </a:lnTo>
                  <a:lnTo>
                    <a:pt x="0" y="121856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2030098" cy="12566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74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28700" y="419281"/>
            <a:ext cx="7092677" cy="4386327"/>
            <a:chOff x="0" y="0"/>
            <a:chExt cx="1314295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314295" cy="812800"/>
            </a:xfrm>
            <a:custGeom>
              <a:avLst/>
              <a:gdLst/>
              <a:ahLst/>
              <a:cxnLst/>
              <a:rect l="l" t="t" r="r" b="b"/>
              <a:pathLst>
                <a:path w="1314295" h="812800">
                  <a:moveTo>
                    <a:pt x="0" y="0"/>
                  </a:moveTo>
                  <a:lnTo>
                    <a:pt x="1314295" y="0"/>
                  </a:lnTo>
                  <a:lnTo>
                    <a:pt x="1314295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t="-10637" b="-10637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9858947" y="419281"/>
            <a:ext cx="7092677" cy="4386327"/>
            <a:chOff x="0" y="0"/>
            <a:chExt cx="1314295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314295" cy="812800"/>
            </a:xfrm>
            <a:custGeom>
              <a:avLst/>
              <a:gdLst/>
              <a:ahLst/>
              <a:cxnLst/>
              <a:rect l="l" t="t" r="r" b="b"/>
              <a:pathLst>
                <a:path w="1314295" h="812800">
                  <a:moveTo>
                    <a:pt x="0" y="0"/>
                  </a:moveTo>
                  <a:lnTo>
                    <a:pt x="1314295" y="0"/>
                  </a:lnTo>
                  <a:lnTo>
                    <a:pt x="1314295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 t="-10637" b="-10637"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1028700" y="5462610"/>
            <a:ext cx="7092677" cy="4386327"/>
            <a:chOff x="0" y="0"/>
            <a:chExt cx="1314295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314295" cy="812800"/>
            </a:xfrm>
            <a:custGeom>
              <a:avLst/>
              <a:gdLst/>
              <a:ahLst/>
              <a:cxnLst/>
              <a:rect l="l" t="t" r="r" b="b"/>
              <a:pathLst>
                <a:path w="1314295" h="812800">
                  <a:moveTo>
                    <a:pt x="0" y="0"/>
                  </a:moveTo>
                  <a:lnTo>
                    <a:pt x="1314295" y="0"/>
                  </a:lnTo>
                  <a:lnTo>
                    <a:pt x="1314295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4"/>
              <a:stretch>
                <a:fillRect t="-10637" b="-10637"/>
              </a:stretch>
            </a:blipFill>
          </p:spPr>
        </p:sp>
      </p:grpSp>
      <p:grpSp>
        <p:nvGrpSpPr>
          <p:cNvPr id="20" name="Group 20"/>
          <p:cNvGrpSpPr/>
          <p:nvPr/>
        </p:nvGrpSpPr>
        <p:grpSpPr>
          <a:xfrm>
            <a:off x="9858947" y="5462610"/>
            <a:ext cx="7092677" cy="4386327"/>
            <a:chOff x="0" y="0"/>
            <a:chExt cx="1314295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314295" cy="812800"/>
            </a:xfrm>
            <a:custGeom>
              <a:avLst/>
              <a:gdLst/>
              <a:ahLst/>
              <a:cxnLst/>
              <a:rect l="l" t="t" r="r" b="b"/>
              <a:pathLst>
                <a:path w="1314295" h="812800">
                  <a:moveTo>
                    <a:pt x="0" y="0"/>
                  </a:moveTo>
                  <a:lnTo>
                    <a:pt x="1314295" y="0"/>
                  </a:lnTo>
                  <a:lnTo>
                    <a:pt x="1314295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5"/>
              <a:stretch>
                <a:fillRect t="-10637" b="-10637"/>
              </a:stretch>
            </a:blipFill>
          </p:spPr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68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7790563"/>
            <a:ext cx="18288000" cy="2496438"/>
          </a:xfrm>
          <a:prstGeom prst="rect">
            <a:avLst/>
          </a:prstGeom>
          <a:solidFill>
            <a:srgbClr val="A1DBD8"/>
          </a:solidFill>
        </p:spPr>
      </p:sp>
      <p:sp>
        <p:nvSpPr>
          <p:cNvPr id="3" name="Freeform 3"/>
          <p:cNvSpPr/>
          <p:nvPr/>
        </p:nvSpPr>
        <p:spPr>
          <a:xfrm>
            <a:off x="6154147" y="4171644"/>
            <a:ext cx="5979707" cy="5120803"/>
          </a:xfrm>
          <a:custGeom>
            <a:avLst/>
            <a:gdLst/>
            <a:ahLst/>
            <a:cxnLst/>
            <a:rect l="l" t="t" r="r" b="b"/>
            <a:pathLst>
              <a:path w="5979707" h="5120803">
                <a:moveTo>
                  <a:pt x="0" y="0"/>
                </a:moveTo>
                <a:lnTo>
                  <a:pt x="5979706" y="0"/>
                </a:lnTo>
                <a:lnTo>
                  <a:pt x="5979706" y="5120803"/>
                </a:lnTo>
                <a:lnTo>
                  <a:pt x="0" y="51208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73988" y="3018401"/>
            <a:ext cx="5246370" cy="5246370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4"/>
              <a:stretch>
                <a:fillRect t="-16666" b="-16666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2565596" y="3049574"/>
            <a:ext cx="5246370" cy="524637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5"/>
              <a:stretch>
                <a:fillRect l="-16666" r="-16666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2302210" y="416469"/>
            <a:ext cx="13683580" cy="9454062"/>
            <a:chOff x="0" y="-775520"/>
            <a:chExt cx="18244774" cy="12605419"/>
          </a:xfrm>
        </p:grpSpPr>
        <p:sp>
          <p:nvSpPr>
            <p:cNvPr id="9" name="TextBox 9"/>
            <p:cNvSpPr txBox="1"/>
            <p:nvPr/>
          </p:nvSpPr>
          <p:spPr>
            <a:xfrm>
              <a:off x="0" y="-775520"/>
              <a:ext cx="18244774" cy="18257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46"/>
                </a:lnSpc>
              </a:pPr>
              <a:r>
                <a:rPr lang="en-US" sz="8247" b="1" spc="-164" dirty="0">
                  <a:solidFill>
                    <a:srgbClr val="FFF13A"/>
                  </a:solidFill>
                  <a:latin typeface="Martel 2 Heavy"/>
                  <a:ea typeface="Martel 2 Heavy"/>
                  <a:cs typeface="Martel 2 Heavy"/>
                  <a:sym typeface="Martel 2 Heavy"/>
                </a:rPr>
                <a:t>DZIĘKUJEMY ZA UWAGĘ!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541508" y="1365494"/>
              <a:ext cx="17161758" cy="10464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48"/>
                </a:lnSpc>
              </a:pPr>
              <a:r>
                <a:rPr lang="en-US" sz="2463" b="1" spc="123" dirty="0">
                  <a:solidFill>
                    <a:srgbClr val="ECECDD"/>
                  </a:solidFill>
                  <a:latin typeface="Martel 1 Semi-Bold"/>
                  <a:ea typeface="Martel 1 Semi-Bold"/>
                  <a:cs typeface="Martel 1 Semi-Bold"/>
                  <a:sym typeface="Martel 1 Semi-Bold"/>
                </a:rPr>
                <a:t>PREZENTACJE WYKONAŁY: ALEKSANDRA PUZIO ORAZ PAULINA KRAKOWIAK</a:t>
              </a:r>
              <a:endParaRPr lang="pl-PL" sz="2463" b="1" spc="123" dirty="0">
                <a:solidFill>
                  <a:srgbClr val="ECECDD"/>
                </a:solidFill>
                <a:latin typeface="Martel 1 Semi-Bold"/>
                <a:ea typeface="Martel 1 Semi-Bold"/>
                <a:cs typeface="Martel 1 Semi-Bold"/>
                <a:sym typeface="Martel 1 Semi-Bold"/>
              </a:endParaRPr>
            </a:p>
            <a:p>
              <a:pPr algn="ctr">
                <a:lnSpc>
                  <a:spcPts val="3448"/>
                </a:lnSpc>
              </a:pPr>
              <a:endParaRPr lang="pl-PL" sz="2463" b="1" spc="123" dirty="0">
                <a:solidFill>
                  <a:srgbClr val="ECECDD"/>
                </a:solidFill>
                <a:latin typeface="Martel 1 Semi-Bold"/>
                <a:ea typeface="Martel 1 Semi-Bold"/>
                <a:cs typeface="Martel 1 Semi-Bold"/>
                <a:sym typeface="Martel 1 Semi-Bold"/>
              </a:endParaRPr>
            </a:p>
            <a:p>
              <a:pPr algn="ctr">
                <a:lnSpc>
                  <a:spcPts val="3448"/>
                </a:lnSpc>
              </a:pPr>
              <a:endParaRPr lang="pl-PL" sz="2463" b="1" spc="123" dirty="0">
                <a:solidFill>
                  <a:srgbClr val="ECECDD"/>
                </a:solidFill>
                <a:latin typeface="Martel 1 Semi-Bold"/>
                <a:ea typeface="Martel 1 Semi-Bold"/>
                <a:cs typeface="Martel 1 Semi-Bold"/>
                <a:sym typeface="Martel 1 Semi-Bold"/>
              </a:endParaRPr>
            </a:p>
            <a:p>
              <a:pPr algn="ctr">
                <a:lnSpc>
                  <a:spcPts val="3448"/>
                </a:lnSpc>
              </a:pPr>
              <a:endParaRPr lang="pl-PL" sz="2463" b="1" spc="123" dirty="0">
                <a:solidFill>
                  <a:srgbClr val="ECECDD"/>
                </a:solidFill>
                <a:latin typeface="Martel 1 Semi-Bold"/>
                <a:ea typeface="Martel 1 Semi-Bold"/>
                <a:cs typeface="Martel 1 Semi-Bold"/>
                <a:sym typeface="Martel 1 Semi-Bold"/>
              </a:endParaRPr>
            </a:p>
            <a:p>
              <a:pPr algn="ctr">
                <a:lnSpc>
                  <a:spcPts val="3448"/>
                </a:lnSpc>
              </a:pPr>
              <a:endParaRPr lang="pl-PL" sz="2463" b="1" spc="123" dirty="0">
                <a:solidFill>
                  <a:srgbClr val="ECECDD"/>
                </a:solidFill>
                <a:latin typeface="Martel 1 Semi-Bold"/>
                <a:ea typeface="Martel 1 Semi-Bold"/>
                <a:cs typeface="Martel 1 Semi-Bold"/>
                <a:sym typeface="Martel 1 Semi-Bold"/>
              </a:endParaRPr>
            </a:p>
            <a:p>
              <a:pPr algn="ctr">
                <a:lnSpc>
                  <a:spcPts val="3448"/>
                </a:lnSpc>
              </a:pPr>
              <a:endParaRPr lang="pl-PL" sz="2463" b="1" spc="123" dirty="0">
                <a:solidFill>
                  <a:srgbClr val="ECECDD"/>
                </a:solidFill>
                <a:latin typeface="Martel 1 Semi-Bold"/>
                <a:ea typeface="Martel 1 Semi-Bold"/>
                <a:cs typeface="Martel 1 Semi-Bold"/>
                <a:sym typeface="Martel 1 Semi-Bold"/>
              </a:endParaRPr>
            </a:p>
            <a:p>
              <a:pPr algn="ctr">
                <a:lnSpc>
                  <a:spcPts val="3448"/>
                </a:lnSpc>
              </a:pPr>
              <a:endParaRPr lang="pl-PL" sz="2463" b="1" spc="123" dirty="0">
                <a:solidFill>
                  <a:srgbClr val="ECECDD"/>
                </a:solidFill>
                <a:latin typeface="Martel 1 Semi-Bold"/>
                <a:ea typeface="Martel 1 Semi-Bold"/>
                <a:cs typeface="Martel 1 Semi-Bold"/>
                <a:sym typeface="Martel 1 Semi-Bold"/>
              </a:endParaRPr>
            </a:p>
            <a:p>
              <a:pPr algn="ctr">
                <a:lnSpc>
                  <a:spcPts val="3448"/>
                </a:lnSpc>
              </a:pPr>
              <a:endParaRPr lang="pl-PL" sz="2463" b="1" spc="123" dirty="0">
                <a:solidFill>
                  <a:srgbClr val="ECECDD"/>
                </a:solidFill>
                <a:latin typeface="Martel 1 Semi-Bold"/>
                <a:ea typeface="Martel 1 Semi-Bold"/>
                <a:cs typeface="Martel 1 Semi-Bold"/>
                <a:sym typeface="Martel 1 Semi-Bold"/>
              </a:endParaRPr>
            </a:p>
            <a:p>
              <a:pPr algn="ctr">
                <a:lnSpc>
                  <a:spcPts val="3448"/>
                </a:lnSpc>
              </a:pPr>
              <a:endParaRPr lang="pl-PL" sz="2463" b="1" spc="123" dirty="0">
                <a:solidFill>
                  <a:srgbClr val="ECECDD"/>
                </a:solidFill>
                <a:latin typeface="Martel 1 Semi-Bold"/>
                <a:ea typeface="Martel 1 Semi-Bold"/>
                <a:cs typeface="Martel 1 Semi-Bold"/>
                <a:sym typeface="Martel 1 Semi-Bold"/>
              </a:endParaRPr>
            </a:p>
            <a:p>
              <a:pPr algn="ctr">
                <a:lnSpc>
                  <a:spcPts val="3448"/>
                </a:lnSpc>
              </a:pPr>
              <a:endParaRPr lang="pl-PL" sz="2463" b="1" spc="123" dirty="0">
                <a:solidFill>
                  <a:srgbClr val="ECECDD"/>
                </a:solidFill>
                <a:latin typeface="Martel 1 Semi-Bold"/>
                <a:ea typeface="Martel 1 Semi-Bold"/>
                <a:cs typeface="Martel 1 Semi-Bold"/>
                <a:sym typeface="Martel 1 Semi-Bold"/>
              </a:endParaRPr>
            </a:p>
            <a:p>
              <a:pPr algn="ctr">
                <a:lnSpc>
                  <a:spcPts val="3448"/>
                </a:lnSpc>
              </a:pPr>
              <a:endParaRPr lang="pl-PL" sz="2463" b="1" spc="123" dirty="0">
                <a:solidFill>
                  <a:srgbClr val="ECECDD"/>
                </a:solidFill>
                <a:latin typeface="Martel 1 Semi-Bold"/>
                <a:ea typeface="Martel 1 Semi-Bold"/>
                <a:cs typeface="Martel 1 Semi-Bold"/>
                <a:sym typeface="Martel 1 Semi-Bold"/>
              </a:endParaRPr>
            </a:p>
            <a:p>
              <a:pPr algn="ctr">
                <a:lnSpc>
                  <a:spcPts val="3448"/>
                </a:lnSpc>
              </a:pPr>
              <a:endParaRPr lang="pl-PL" sz="2463" b="1" spc="123" dirty="0">
                <a:solidFill>
                  <a:srgbClr val="ECECDD"/>
                </a:solidFill>
                <a:latin typeface="Martel 1 Semi-Bold"/>
                <a:ea typeface="Martel 1 Semi-Bold"/>
                <a:cs typeface="Martel 1 Semi-Bold"/>
                <a:sym typeface="Martel 1 Semi-Bold"/>
              </a:endParaRPr>
            </a:p>
            <a:p>
              <a:pPr algn="ctr">
                <a:lnSpc>
                  <a:spcPts val="3448"/>
                </a:lnSpc>
              </a:pPr>
              <a:endParaRPr lang="pl-PL" sz="2463" b="1" spc="123" dirty="0">
                <a:solidFill>
                  <a:srgbClr val="ECECDD"/>
                </a:solidFill>
                <a:latin typeface="Martel 1 Semi-Bold"/>
                <a:ea typeface="Martel 1 Semi-Bold"/>
                <a:cs typeface="Martel 1 Semi-Bold"/>
                <a:sym typeface="Martel 1 Semi-Bold"/>
              </a:endParaRPr>
            </a:p>
            <a:p>
              <a:pPr algn="ctr">
                <a:lnSpc>
                  <a:spcPts val="3448"/>
                </a:lnSpc>
              </a:pPr>
              <a:endParaRPr lang="pl-PL" sz="2463" b="1" spc="123" dirty="0">
                <a:solidFill>
                  <a:srgbClr val="ECECDD"/>
                </a:solidFill>
                <a:latin typeface="Martel 1 Semi-Bold"/>
                <a:ea typeface="Martel 1 Semi-Bold"/>
                <a:cs typeface="Martel 1 Semi-Bold"/>
                <a:sym typeface="Martel 1 Semi-Bold"/>
              </a:endParaRPr>
            </a:p>
            <a:p>
              <a:pPr algn="ctr">
                <a:lnSpc>
                  <a:spcPts val="3448"/>
                </a:lnSpc>
              </a:pPr>
              <a:r>
                <a:rPr lang="pl-PL" sz="2000" b="1" spc="123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Martel 1 Semi-Bold"/>
                  <a:ea typeface="Martel 1 Semi-Bold"/>
                  <a:cs typeface="Martel 1 Semi-Bold"/>
                  <a:sym typeface="Martel 1 Semi-Bold"/>
                </a:rPr>
                <a:t>(NINIEJSZA PUBLIKACJA ODZWIERCIEDLA JEDYNIE STANOWISKO</a:t>
              </a:r>
            </a:p>
            <a:p>
              <a:pPr algn="ctr">
                <a:lnSpc>
                  <a:spcPts val="3448"/>
                </a:lnSpc>
              </a:pPr>
              <a:r>
                <a:rPr lang="pl-PL" sz="2000" b="1" spc="123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Martel 1 Semi-Bold"/>
                  <a:ea typeface="Martel 1 Semi-Bold"/>
                  <a:cs typeface="Martel 1 Semi-Bold"/>
                  <a:sym typeface="Martel 1 Semi-Bold"/>
                </a:rPr>
                <a:t>AUTORÓW I KOMISJA EUROPEJSKA NIE BIERZE ODPOWIEDZIALNOŚCI</a:t>
              </a:r>
            </a:p>
            <a:p>
              <a:pPr algn="ctr">
                <a:lnSpc>
                  <a:spcPts val="3448"/>
                </a:lnSpc>
              </a:pPr>
              <a:r>
                <a:rPr lang="pl-PL" sz="2000" b="1" spc="123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Martel 1 Semi-Bold"/>
                  <a:ea typeface="Martel 1 Semi-Bold"/>
                  <a:cs typeface="Martel 1 Semi-Bold"/>
                  <a:sym typeface="Martel 1 Semi-Bold"/>
                </a:rPr>
                <a:t>ZA PREZENTOWANE TREŚCI)</a:t>
              </a:r>
              <a:endParaRPr lang="en-US" sz="2000" b="1" spc="123" dirty="0">
                <a:solidFill>
                  <a:schemeClr val="tx2">
                    <a:lumMod val="60000"/>
                    <a:lumOff val="40000"/>
                  </a:schemeClr>
                </a:solidFill>
                <a:latin typeface="Martel 1 Semi-Bold"/>
                <a:ea typeface="Martel 1 Semi-Bold"/>
                <a:cs typeface="Martel 1 Semi-Bold"/>
                <a:sym typeface="Martel 1 Semi-Bold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D8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237562">
            <a:off x="10203000" y="1106050"/>
            <a:ext cx="6785615" cy="8074901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" name="Freeform 3"/>
          <p:cNvSpPr/>
          <p:nvPr/>
        </p:nvSpPr>
        <p:spPr>
          <a:xfrm rot="953517">
            <a:off x="13658842" y="861298"/>
            <a:ext cx="6142368" cy="1116794"/>
          </a:xfrm>
          <a:custGeom>
            <a:avLst/>
            <a:gdLst/>
            <a:ahLst/>
            <a:cxnLst/>
            <a:rect l="l" t="t" r="r" b="b"/>
            <a:pathLst>
              <a:path w="6142368" h="1116794">
                <a:moveTo>
                  <a:pt x="0" y="0"/>
                </a:moveTo>
                <a:lnTo>
                  <a:pt x="6142368" y="0"/>
                </a:lnTo>
                <a:lnTo>
                  <a:pt x="6142368" y="1116794"/>
                </a:lnTo>
                <a:lnTo>
                  <a:pt x="0" y="11167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467325">
            <a:off x="9324127" y="6856889"/>
            <a:ext cx="4490357" cy="4114800"/>
          </a:xfrm>
          <a:custGeom>
            <a:avLst/>
            <a:gdLst/>
            <a:ahLst/>
            <a:cxnLst/>
            <a:rect l="l" t="t" r="r" b="b"/>
            <a:pathLst>
              <a:path w="4490357" h="4114800">
                <a:moveTo>
                  <a:pt x="0" y="0"/>
                </a:moveTo>
                <a:lnTo>
                  <a:pt x="4490357" y="0"/>
                </a:lnTo>
                <a:lnTo>
                  <a:pt x="44903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 rot="-259072">
            <a:off x="10800857" y="2193806"/>
            <a:ext cx="5589901" cy="5603529"/>
            <a:chOff x="0" y="0"/>
            <a:chExt cx="866022" cy="8681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66022" cy="868133"/>
            </a:xfrm>
            <a:custGeom>
              <a:avLst/>
              <a:gdLst/>
              <a:ahLst/>
              <a:cxnLst/>
              <a:rect l="l" t="t" r="r" b="b"/>
              <a:pathLst>
                <a:path w="866022" h="868133">
                  <a:moveTo>
                    <a:pt x="0" y="0"/>
                  </a:moveTo>
                  <a:lnTo>
                    <a:pt x="866022" y="0"/>
                  </a:lnTo>
                  <a:lnTo>
                    <a:pt x="866022" y="868133"/>
                  </a:lnTo>
                  <a:lnTo>
                    <a:pt x="0" y="868133"/>
                  </a:lnTo>
                  <a:close/>
                </a:path>
              </a:pathLst>
            </a:custGeom>
            <a:blipFill>
              <a:blip r:embed="rId6"/>
              <a:stretch>
                <a:fillRect l="-16829" r="-16829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028700" y="881415"/>
            <a:ext cx="8516563" cy="3966871"/>
            <a:chOff x="0" y="0"/>
            <a:chExt cx="11355417" cy="5289161"/>
          </a:xfrm>
        </p:grpSpPr>
        <p:sp>
          <p:nvSpPr>
            <p:cNvPr id="8" name="TextBox 8"/>
            <p:cNvSpPr txBox="1"/>
            <p:nvPr/>
          </p:nvSpPr>
          <p:spPr>
            <a:xfrm>
              <a:off x="0" y="-161925"/>
              <a:ext cx="11355417" cy="37924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1619"/>
                </a:lnSpc>
              </a:pPr>
              <a:r>
                <a:rPr lang="en-US" sz="8299" b="1">
                  <a:solidFill>
                    <a:srgbClr val="FFFFFF"/>
                  </a:solidFill>
                  <a:latin typeface="Martel 2 Heavy"/>
                  <a:ea typeface="Martel 2 Heavy"/>
                  <a:cs typeface="Martel 2 Heavy"/>
                  <a:sym typeface="Martel 2 Heavy"/>
                </a:rPr>
                <a:t>Co to jest</a:t>
              </a:r>
              <a:r>
                <a:rPr lang="en-US" sz="8299" b="1">
                  <a:solidFill>
                    <a:srgbClr val="ECECDD"/>
                  </a:solidFill>
                  <a:latin typeface="Martel 2 Heavy"/>
                  <a:ea typeface="Martel 2 Heavy"/>
                  <a:cs typeface="Martel 2 Heavy"/>
                  <a:sym typeface="Martel 2 Heavy"/>
                </a:rPr>
                <a:t> </a:t>
              </a:r>
              <a:r>
                <a:rPr lang="en-US" sz="8299" b="1">
                  <a:solidFill>
                    <a:srgbClr val="FF1010"/>
                  </a:solidFill>
                  <a:latin typeface="Martel 2 Heavy"/>
                  <a:ea typeface="Martel 2 Heavy"/>
                  <a:cs typeface="Martel 2 Heavy"/>
                  <a:sym typeface="Martel 2 Heavy"/>
                </a:rPr>
                <a:t>Erasmus +?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603573"/>
              <a:ext cx="9668444" cy="6855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3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101427" y="3683794"/>
            <a:ext cx="8516563" cy="5230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9"/>
              </a:lnSpc>
            </a:pPr>
            <a:r>
              <a:rPr lang="en-US" sz="3699" b="1">
                <a:solidFill>
                  <a:srgbClr val="000000"/>
                </a:solidFill>
                <a:latin typeface="Martel 1 Bold"/>
                <a:ea typeface="Martel 1 Bold"/>
                <a:cs typeface="Martel 1 Bold"/>
                <a:sym typeface="Martel 1 Bold"/>
              </a:rPr>
              <a:t>Erasmus+ to program Unii Europejskiej wspierający wymianę edukacyjną. </a:t>
            </a:r>
          </a:p>
          <a:p>
            <a:pPr algn="l">
              <a:lnSpc>
                <a:spcPts val="5179"/>
              </a:lnSpc>
            </a:pPr>
            <a:r>
              <a:rPr lang="en-US" sz="3699" b="1">
                <a:solidFill>
                  <a:srgbClr val="000000"/>
                </a:solidFill>
                <a:latin typeface="Martel 1 Bold"/>
                <a:ea typeface="Martel 1 Bold"/>
                <a:cs typeface="Martel 1 Bold"/>
                <a:sym typeface="Martel 1 Bold"/>
              </a:rPr>
              <a:t>W ramach programu możesz uczyć się za granicą, wziąć udział w zagranicznej mobilności zawodowej lub realizować międzynarodowe projekty edukacyjne.</a:t>
            </a:r>
          </a:p>
        </p:txBody>
      </p:sp>
      <p:sp>
        <p:nvSpPr>
          <p:cNvPr id="11" name="TextBox 11"/>
          <p:cNvSpPr txBox="1"/>
          <p:nvPr/>
        </p:nvSpPr>
        <p:spPr>
          <a:xfrm rot="-284188">
            <a:off x="11439480" y="7701935"/>
            <a:ext cx="5054013" cy="1338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45"/>
              </a:lnSpc>
              <a:spcBef>
                <a:spcPct val="0"/>
              </a:spcBef>
            </a:pPr>
            <a:r>
              <a:rPr lang="en-US" sz="7675">
                <a:solidFill>
                  <a:srgbClr val="CE2B37"/>
                </a:solidFill>
                <a:latin typeface="Selima"/>
                <a:ea typeface="Selima"/>
                <a:cs typeface="Selima"/>
                <a:sym typeface="Selima"/>
              </a:rPr>
              <a:t>12/03/2024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4F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99608">
            <a:off x="-1232693" y="692603"/>
            <a:ext cx="9708994" cy="9845740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3" name="Group 3"/>
          <p:cNvGrpSpPr/>
          <p:nvPr/>
        </p:nvGrpSpPr>
        <p:grpSpPr>
          <a:xfrm rot="335318">
            <a:off x="294621" y="1937073"/>
            <a:ext cx="7421751" cy="6412853"/>
            <a:chOff x="0" y="0"/>
            <a:chExt cx="864309" cy="7468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64309" cy="746817"/>
            </a:xfrm>
            <a:custGeom>
              <a:avLst/>
              <a:gdLst/>
              <a:ahLst/>
              <a:cxnLst/>
              <a:rect l="l" t="t" r="r" b="b"/>
              <a:pathLst>
                <a:path w="864309" h="746817">
                  <a:moveTo>
                    <a:pt x="0" y="0"/>
                  </a:moveTo>
                  <a:lnTo>
                    <a:pt x="864309" y="0"/>
                  </a:lnTo>
                  <a:lnTo>
                    <a:pt x="864309" y="746817"/>
                  </a:lnTo>
                  <a:lnTo>
                    <a:pt x="0" y="746817"/>
                  </a:lnTo>
                  <a:close/>
                </a:path>
              </a:pathLst>
            </a:custGeom>
            <a:blipFill>
              <a:blip r:embed="rId2"/>
              <a:stretch>
                <a:fillRect l="-7604" r="-7604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1849331">
            <a:off x="15360952" y="6197811"/>
            <a:ext cx="3407353" cy="4114800"/>
          </a:xfrm>
          <a:custGeom>
            <a:avLst/>
            <a:gdLst/>
            <a:ahLst/>
            <a:cxnLst/>
            <a:rect l="l" t="t" r="r" b="b"/>
            <a:pathLst>
              <a:path w="3407353" h="4114800">
                <a:moveTo>
                  <a:pt x="0" y="0"/>
                </a:moveTo>
                <a:lnTo>
                  <a:pt x="3407353" y="0"/>
                </a:lnTo>
                <a:lnTo>
                  <a:pt x="34073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9384401" y="678888"/>
            <a:ext cx="7010400" cy="7854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19"/>
              </a:lnSpc>
            </a:pPr>
            <a:r>
              <a:rPr lang="en-US" sz="4299" b="1">
                <a:solidFill>
                  <a:srgbClr val="EBE93A"/>
                </a:solidFill>
                <a:latin typeface="Martel 1 Bold"/>
                <a:ea typeface="Martel 1 Bold"/>
                <a:cs typeface="Martel 1 Bold"/>
                <a:sym typeface="Martel 1 Bold"/>
              </a:rPr>
              <a:t>Celem naszego projektu były m.in.:</a:t>
            </a:r>
          </a:p>
          <a:p>
            <a:pPr marL="690879" lvl="1" indent="-345439" algn="l">
              <a:lnSpc>
                <a:spcPts val="4479"/>
              </a:lnSpc>
              <a:buFont typeface="Arial"/>
              <a:buChar char="•"/>
            </a:pPr>
            <a:r>
              <a:rPr lang="en-US" sz="3199" b="1">
                <a:solidFill>
                  <a:srgbClr val="ECECDD"/>
                </a:solidFill>
                <a:latin typeface="Martel 1 Bold"/>
                <a:ea typeface="Martel 1 Bold"/>
                <a:cs typeface="Martel 1 Bold"/>
                <a:sym typeface="Martel 1 Bold"/>
              </a:rPr>
              <a:t>podniesienie umiejętności i kompetencji językowych, społecznych i osobistych uczniów,</a:t>
            </a:r>
          </a:p>
          <a:p>
            <a:pPr marL="690879" lvl="1" indent="-345439" algn="l">
              <a:lnSpc>
                <a:spcPts val="4479"/>
              </a:lnSpc>
              <a:buFont typeface="Arial"/>
              <a:buChar char="•"/>
            </a:pPr>
            <a:r>
              <a:rPr lang="en-US" sz="3199" b="1">
                <a:solidFill>
                  <a:srgbClr val="ECECDD"/>
                </a:solidFill>
                <a:latin typeface="Martel 1 Bold"/>
                <a:ea typeface="Martel 1 Bold"/>
                <a:cs typeface="Martel 1 Bold"/>
                <a:sym typeface="Martel 1 Bold"/>
              </a:rPr>
              <a:t>doskonalenie praktycznej znajomości języków obcych,</a:t>
            </a:r>
          </a:p>
          <a:p>
            <a:pPr marL="690879" lvl="1" indent="-345439" algn="l">
              <a:lnSpc>
                <a:spcPts val="4479"/>
              </a:lnSpc>
              <a:buFont typeface="Arial"/>
              <a:buChar char="•"/>
            </a:pPr>
            <a:r>
              <a:rPr lang="en-US" sz="3199" b="1">
                <a:solidFill>
                  <a:srgbClr val="ECECDD"/>
                </a:solidFill>
                <a:latin typeface="Martel 1 Bold"/>
                <a:ea typeface="Martel 1 Bold"/>
                <a:cs typeface="Martel 1 Bold"/>
                <a:sym typeface="Martel 1 Bold"/>
              </a:rPr>
              <a:t>zapoznanie się z dziedzictwem kulturowym północnych Włoch,</a:t>
            </a:r>
          </a:p>
          <a:p>
            <a:pPr marL="690879" lvl="1" indent="-345439" algn="l">
              <a:lnSpc>
                <a:spcPts val="4479"/>
              </a:lnSpc>
              <a:buFont typeface="Arial"/>
              <a:buChar char="•"/>
            </a:pPr>
            <a:r>
              <a:rPr lang="en-US" sz="3199" b="1">
                <a:solidFill>
                  <a:srgbClr val="ECECDD"/>
                </a:solidFill>
                <a:latin typeface="Martel 1 Bold"/>
                <a:ea typeface="Martel 1 Bold"/>
                <a:cs typeface="Martel 1 Bold"/>
                <a:sym typeface="Martel 1 Bold"/>
              </a:rPr>
              <a:t>kształtowanie postaw proekologicznych.</a:t>
            </a:r>
          </a:p>
        </p:txBody>
      </p:sp>
      <p:sp>
        <p:nvSpPr>
          <p:cNvPr id="7" name="TextBox 7"/>
          <p:cNvSpPr txBox="1"/>
          <p:nvPr/>
        </p:nvSpPr>
        <p:spPr>
          <a:xfrm rot="307280">
            <a:off x="443586" y="8024399"/>
            <a:ext cx="6381094" cy="2192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652"/>
              </a:lnSpc>
              <a:spcBef>
                <a:spcPct val="0"/>
              </a:spcBef>
            </a:pPr>
            <a:r>
              <a:rPr lang="en-US" sz="12609">
                <a:solidFill>
                  <a:srgbClr val="EBE93A"/>
                </a:solidFill>
                <a:latin typeface="Selima"/>
                <a:ea typeface="Selima"/>
                <a:cs typeface="Selima"/>
                <a:sym typeface="Selima"/>
              </a:rPr>
              <a:t>14/03/2024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F4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80540">
            <a:off x="10232983" y="682748"/>
            <a:ext cx="8957915" cy="8921505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3" name="Group 3"/>
          <p:cNvGrpSpPr/>
          <p:nvPr/>
        </p:nvGrpSpPr>
        <p:grpSpPr>
          <a:xfrm rot="310687">
            <a:off x="11137548" y="1324056"/>
            <a:ext cx="6855096" cy="6855096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l="-16666" r="-16666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-623076">
            <a:off x="8715438" y="6334628"/>
            <a:ext cx="3775597" cy="3088577"/>
          </a:xfrm>
          <a:custGeom>
            <a:avLst/>
            <a:gdLst/>
            <a:ahLst/>
            <a:cxnLst/>
            <a:rect l="l" t="t" r="r" b="b"/>
            <a:pathLst>
              <a:path w="3775597" h="3088577">
                <a:moveTo>
                  <a:pt x="0" y="0"/>
                </a:moveTo>
                <a:lnTo>
                  <a:pt x="3775597" y="0"/>
                </a:lnTo>
                <a:lnTo>
                  <a:pt x="3775597" y="3088577"/>
                </a:lnTo>
                <a:lnTo>
                  <a:pt x="0" y="30885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516494"/>
            <a:ext cx="7439295" cy="1384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336"/>
              </a:lnSpc>
            </a:pPr>
            <a:r>
              <a:rPr lang="en-US" sz="8097" b="1">
                <a:solidFill>
                  <a:srgbClr val="CE2B37"/>
                </a:solidFill>
                <a:latin typeface="Martel 1 Bold"/>
                <a:ea typeface="Martel 1 Bold"/>
                <a:cs typeface="Martel 1 Bold"/>
                <a:sym typeface="Martel 1 Bold"/>
              </a:rPr>
              <a:t>REKRUTACJA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43198" y="1915142"/>
            <a:ext cx="6398524" cy="7698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28" lvl="1" indent="-291464" algn="l">
              <a:lnSpc>
                <a:spcPts val="3779"/>
              </a:lnSpc>
              <a:buFont typeface="Arial"/>
              <a:buChar char="•"/>
            </a:pPr>
            <a:r>
              <a:rPr lang="en-US" sz="2699" b="1">
                <a:solidFill>
                  <a:srgbClr val="312A36"/>
                </a:solidFill>
                <a:latin typeface="Martel 1 Bold"/>
                <a:ea typeface="Martel 1 Bold"/>
                <a:cs typeface="Martel 1 Bold"/>
                <a:sym typeface="Martel 1 Bold"/>
              </a:rPr>
              <a:t>Podstawą kwalifikacji ucznia była suma otrzymanych punktów.</a:t>
            </a:r>
          </a:p>
          <a:p>
            <a:pPr marL="582928" lvl="1" indent="-291464" algn="l">
              <a:lnSpc>
                <a:spcPts val="3779"/>
              </a:lnSpc>
              <a:buFont typeface="Arial"/>
              <a:buChar char="•"/>
            </a:pPr>
            <a:r>
              <a:rPr lang="en-US" sz="2699" b="1">
                <a:solidFill>
                  <a:srgbClr val="312A36"/>
                </a:solidFill>
                <a:latin typeface="Martel 1 Bold"/>
                <a:ea typeface="Martel 1 Bold"/>
                <a:cs typeface="Martel 1 Bold"/>
                <a:sym typeface="Martel 1 Bold"/>
              </a:rPr>
              <a:t>Punkty otrzymywaliśmy m.in. za: napisanie listu motywacyjnego, średnia ocen oraz oceny z zachowania, rekomendację wychowawcy.</a:t>
            </a:r>
          </a:p>
          <a:p>
            <a:pPr marL="582928" lvl="1" indent="-291464" algn="l">
              <a:lnSpc>
                <a:spcPts val="3779"/>
              </a:lnSpc>
              <a:buFont typeface="Arial"/>
              <a:buChar char="•"/>
            </a:pPr>
            <a:r>
              <a:rPr lang="en-US" sz="2699" b="1">
                <a:solidFill>
                  <a:srgbClr val="312A36"/>
                </a:solidFill>
                <a:latin typeface="Martel 1 Bold"/>
                <a:ea typeface="Martel 1 Bold"/>
                <a:cs typeface="Martel 1 Bold"/>
                <a:sym typeface="Martel 1 Bold"/>
              </a:rPr>
              <a:t>Ostatecznym etapem rekrutacji była rozmowa kwalifikacyjna, która sprawdziła naszą znajomość języka angielskiego. </a:t>
            </a:r>
          </a:p>
          <a:p>
            <a:pPr marL="582928" lvl="1" indent="-291464" algn="l">
              <a:lnSpc>
                <a:spcPts val="3779"/>
              </a:lnSpc>
              <a:buFont typeface="Arial"/>
              <a:buChar char="•"/>
            </a:pPr>
            <a:r>
              <a:rPr lang="en-US" sz="2699" b="1">
                <a:solidFill>
                  <a:srgbClr val="312A36"/>
                </a:solidFill>
                <a:latin typeface="Martel 1 Bold"/>
                <a:ea typeface="Martel 1 Bold"/>
                <a:cs typeface="Martel 1 Bold"/>
                <a:sym typeface="Martel 1 Bold"/>
              </a:rPr>
              <a:t>Uczeń maksymalnie mógł otrzymać 55 punktów.</a:t>
            </a:r>
          </a:p>
          <a:p>
            <a:pPr marL="582928" lvl="1" indent="-291464" algn="l">
              <a:lnSpc>
                <a:spcPts val="3779"/>
              </a:lnSpc>
              <a:buFont typeface="Arial"/>
              <a:buChar char="•"/>
            </a:pPr>
            <a:r>
              <a:rPr lang="en-US" sz="2699" b="1">
                <a:solidFill>
                  <a:srgbClr val="312A36"/>
                </a:solidFill>
                <a:latin typeface="Martel 1 Bold"/>
                <a:ea typeface="Martel 1 Bold"/>
                <a:cs typeface="Martel 1 Bold"/>
                <a:sym typeface="Martel 1 Bold"/>
              </a:rPr>
              <a:t>Grupę zakwalifikowanych stanowiło 18 uczniów.</a:t>
            </a:r>
          </a:p>
          <a:p>
            <a:pPr algn="l">
              <a:lnSpc>
                <a:spcPts val="3359"/>
              </a:lnSpc>
            </a:pPr>
            <a:endParaRPr lang="en-US" sz="2699" b="1">
              <a:solidFill>
                <a:srgbClr val="312A36"/>
              </a:solidFill>
              <a:latin typeface="Martel 1 Bold"/>
              <a:ea typeface="Martel 1 Bold"/>
              <a:cs typeface="Martel 1 Bold"/>
              <a:sym typeface="Martel 1 Bold"/>
            </a:endParaRPr>
          </a:p>
        </p:txBody>
      </p:sp>
      <p:sp>
        <p:nvSpPr>
          <p:cNvPr id="8" name="TextBox 8"/>
          <p:cNvSpPr txBox="1"/>
          <p:nvPr/>
        </p:nvSpPr>
        <p:spPr>
          <a:xfrm rot="337207">
            <a:off x="9516712" y="7676770"/>
            <a:ext cx="10122887" cy="2119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044"/>
              </a:lnSpc>
              <a:spcBef>
                <a:spcPct val="0"/>
              </a:spcBef>
            </a:pPr>
            <a:r>
              <a:rPr lang="en-US" sz="12174">
                <a:solidFill>
                  <a:srgbClr val="CE2B37"/>
                </a:solidFill>
                <a:latin typeface="Selima"/>
                <a:ea typeface="Selima"/>
                <a:cs typeface="Selima"/>
                <a:sym typeface="Selima"/>
              </a:rPr>
              <a:t>11/03/2024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E8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69037" y="4379054"/>
            <a:ext cx="16363324" cy="9758491"/>
          </a:xfrm>
          <a:custGeom>
            <a:avLst/>
            <a:gdLst/>
            <a:ahLst/>
            <a:cxnLst/>
            <a:rect l="l" t="t" r="r" b="b"/>
            <a:pathLst>
              <a:path w="16363324" h="9758491">
                <a:moveTo>
                  <a:pt x="0" y="0"/>
                </a:moveTo>
                <a:lnTo>
                  <a:pt x="16363324" y="0"/>
                </a:lnTo>
                <a:lnTo>
                  <a:pt x="16363324" y="9758492"/>
                </a:lnTo>
                <a:lnTo>
                  <a:pt x="0" y="97584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rot="-5330947">
            <a:off x="10939118" y="3671374"/>
            <a:ext cx="7524152" cy="643436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4" name="AutoShape 4"/>
          <p:cNvSpPr/>
          <p:nvPr/>
        </p:nvSpPr>
        <p:spPr>
          <a:xfrm rot="199096">
            <a:off x="13121862" y="-521494"/>
            <a:ext cx="5231175" cy="3959072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5" name="Group 5"/>
          <p:cNvGrpSpPr/>
          <p:nvPr/>
        </p:nvGrpSpPr>
        <p:grpSpPr>
          <a:xfrm rot="200662">
            <a:off x="13619406" y="121079"/>
            <a:ext cx="4236086" cy="2914149"/>
            <a:chOff x="0" y="0"/>
            <a:chExt cx="1181508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81508" cy="812800"/>
            </a:xfrm>
            <a:custGeom>
              <a:avLst/>
              <a:gdLst/>
              <a:ahLst/>
              <a:cxnLst/>
              <a:rect l="l" t="t" r="r" b="b"/>
              <a:pathLst>
                <a:path w="1181508" h="812800">
                  <a:moveTo>
                    <a:pt x="0" y="0"/>
                  </a:moveTo>
                  <a:lnTo>
                    <a:pt x="1181508" y="0"/>
                  </a:lnTo>
                  <a:lnTo>
                    <a:pt x="1181508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4"/>
              <a:stretch>
                <a:fillRect t="-4511" b="-4511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 rot="64445">
            <a:off x="11878844" y="3814512"/>
            <a:ext cx="5644700" cy="5091166"/>
            <a:chOff x="0" y="0"/>
            <a:chExt cx="1170032" cy="105529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70032" cy="1055296"/>
            </a:xfrm>
            <a:custGeom>
              <a:avLst/>
              <a:gdLst/>
              <a:ahLst/>
              <a:cxnLst/>
              <a:rect l="l" t="t" r="r" b="b"/>
              <a:pathLst>
                <a:path w="1170032" h="1055296">
                  <a:moveTo>
                    <a:pt x="0" y="0"/>
                  </a:moveTo>
                  <a:lnTo>
                    <a:pt x="1170032" y="0"/>
                  </a:lnTo>
                  <a:lnTo>
                    <a:pt x="1170032" y="1055296"/>
                  </a:lnTo>
                  <a:lnTo>
                    <a:pt x="0" y="1055296"/>
                  </a:lnTo>
                  <a:close/>
                </a:path>
              </a:pathLst>
            </a:custGeom>
            <a:blipFill>
              <a:blip r:embed="rId5"/>
              <a:stretch>
                <a:fillRect l="-10129" r="-10129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-732315">
            <a:off x="11131473" y="1028700"/>
            <a:ext cx="2677477" cy="2992081"/>
          </a:xfrm>
          <a:custGeom>
            <a:avLst/>
            <a:gdLst/>
            <a:ahLst/>
            <a:cxnLst/>
            <a:rect l="l" t="t" r="r" b="b"/>
            <a:pathLst>
              <a:path w="2677477" h="2992081">
                <a:moveTo>
                  <a:pt x="0" y="0"/>
                </a:moveTo>
                <a:lnTo>
                  <a:pt x="2677478" y="0"/>
                </a:lnTo>
                <a:lnTo>
                  <a:pt x="2677478" y="2992081"/>
                </a:lnTo>
                <a:lnTo>
                  <a:pt x="0" y="29920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884489" y="812655"/>
            <a:ext cx="9349960" cy="3082114"/>
            <a:chOff x="0" y="0"/>
            <a:chExt cx="12466613" cy="4109485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152400"/>
              <a:ext cx="12466613" cy="31115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919"/>
                </a:lnSpc>
              </a:pPr>
              <a:r>
                <a:rPr lang="en-US" sz="7799" b="1">
                  <a:solidFill>
                    <a:srgbClr val="5286C6"/>
                  </a:solidFill>
                  <a:latin typeface="Martel 1 Bold"/>
                  <a:ea typeface="Martel 1 Bold"/>
                  <a:cs typeface="Martel 1 Bold"/>
                  <a:sym typeface="Martel 1 Bold"/>
                </a:rPr>
                <a:t>Włosi w Polsce</a:t>
              </a:r>
            </a:p>
            <a:p>
              <a:pPr algn="l">
                <a:lnSpc>
                  <a:spcPts val="7979"/>
                </a:lnSpc>
              </a:pPr>
              <a:endParaRPr lang="en-US" sz="7799" b="1">
                <a:solidFill>
                  <a:srgbClr val="5286C6"/>
                </a:solidFill>
                <a:latin typeface="Martel 1 Bold"/>
                <a:ea typeface="Martel 1 Bold"/>
                <a:cs typeface="Martel 1 Bold"/>
                <a:sym typeface="Martel 1 Bold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3584340"/>
              <a:ext cx="11754432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884489" y="2025650"/>
            <a:ext cx="7010400" cy="6169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 b="1">
                <a:solidFill>
                  <a:srgbClr val="000000"/>
                </a:solidFill>
                <a:latin typeface="Martel 1 Bold"/>
                <a:ea typeface="Martel 1 Bold"/>
                <a:cs typeface="Martel 1 Bold"/>
                <a:sym typeface="Martel 1 Bold"/>
              </a:rPr>
              <a:t>Po licznych spotkaniach informacyjnych, nadszedł czas, by w naszych domach zagościli Włosi. </a:t>
            </a:r>
          </a:p>
          <a:p>
            <a:pPr algn="l">
              <a:lnSpc>
                <a:spcPts val="4899"/>
              </a:lnSpc>
            </a:pPr>
            <a:r>
              <a:rPr lang="en-US" sz="3499" b="1">
                <a:solidFill>
                  <a:srgbClr val="000000"/>
                </a:solidFill>
                <a:latin typeface="Martel 1 Bold"/>
                <a:ea typeface="Martel 1 Bold"/>
                <a:cs typeface="Martel 1 Bold"/>
                <a:sym typeface="Martel 1 Bold"/>
              </a:rPr>
              <a:t>Zadaniem każdego z nas było: </a:t>
            </a:r>
          </a:p>
          <a:p>
            <a:pPr marL="755647" lvl="1" indent="-377824" algn="l">
              <a:lnSpc>
                <a:spcPts val="4899"/>
              </a:lnSpc>
              <a:buFont typeface="Arial"/>
              <a:buChar char="•"/>
            </a:pPr>
            <a:r>
              <a:rPr lang="en-US" sz="3499" b="1">
                <a:solidFill>
                  <a:srgbClr val="000000"/>
                </a:solidFill>
                <a:latin typeface="Martel 1 Bold"/>
                <a:ea typeface="Martel 1 Bold"/>
                <a:cs typeface="Martel 1 Bold"/>
                <a:sym typeface="Martel 1 Bold"/>
              </a:rPr>
              <a:t>zapewnienie im miejsca, w którym mogli spędzić następnych kilka dni.</a:t>
            </a:r>
          </a:p>
          <a:p>
            <a:pPr marL="755647" lvl="1" indent="-377824" algn="l">
              <a:lnSpc>
                <a:spcPts val="4899"/>
              </a:lnSpc>
              <a:buFont typeface="Arial"/>
              <a:buChar char="•"/>
            </a:pPr>
            <a:r>
              <a:rPr lang="en-US" sz="3499" b="1">
                <a:solidFill>
                  <a:srgbClr val="000000"/>
                </a:solidFill>
                <a:latin typeface="Martel 1 Bold"/>
                <a:ea typeface="Martel 1 Bold"/>
                <a:cs typeface="Martel 1 Bold"/>
                <a:sym typeface="Martel 1 Bold"/>
              </a:rPr>
              <a:t>zapewnić im pożywienie  oraz transport do szkoły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2324301" y="8085593"/>
            <a:ext cx="4934999" cy="2201407"/>
            <a:chOff x="0" y="0"/>
            <a:chExt cx="6579999" cy="2935210"/>
          </a:xfrm>
        </p:grpSpPr>
        <p:sp>
          <p:nvSpPr>
            <p:cNvPr id="15" name="TextBox 15"/>
            <p:cNvSpPr txBox="1"/>
            <p:nvPr/>
          </p:nvSpPr>
          <p:spPr>
            <a:xfrm>
              <a:off x="728775" y="-114300"/>
              <a:ext cx="5122449" cy="12580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047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739943"/>
              <a:ext cx="6579999" cy="21952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652"/>
                </a:lnSpc>
                <a:spcBef>
                  <a:spcPct val="0"/>
                </a:spcBef>
              </a:pPr>
              <a:r>
                <a:rPr lang="en-US" sz="9751">
                  <a:solidFill>
                    <a:srgbClr val="5286C6"/>
                  </a:solidFill>
                  <a:latin typeface="Selima"/>
                  <a:ea typeface="Selima"/>
                  <a:cs typeface="Selima"/>
                  <a:sym typeface="Selima"/>
                </a:rPr>
                <a:t>29/11/2023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4F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99608">
            <a:off x="-975067" y="692603"/>
            <a:ext cx="9708994" cy="9845740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3" name="Group 3"/>
          <p:cNvGrpSpPr/>
          <p:nvPr/>
        </p:nvGrpSpPr>
        <p:grpSpPr>
          <a:xfrm rot="349350">
            <a:off x="-146726" y="1064483"/>
            <a:ext cx="8441891" cy="7892655"/>
            <a:chOff x="0" y="0"/>
            <a:chExt cx="812800" cy="75991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759919"/>
            </a:xfrm>
            <a:custGeom>
              <a:avLst/>
              <a:gdLst/>
              <a:ahLst/>
              <a:cxnLst/>
              <a:rect l="l" t="t" r="r" b="b"/>
              <a:pathLst>
                <a:path w="812800" h="759919">
                  <a:moveTo>
                    <a:pt x="0" y="0"/>
                  </a:moveTo>
                  <a:lnTo>
                    <a:pt x="812800" y="0"/>
                  </a:lnTo>
                  <a:lnTo>
                    <a:pt x="812800" y="759919"/>
                  </a:lnTo>
                  <a:lnTo>
                    <a:pt x="0" y="759919"/>
                  </a:lnTo>
                  <a:close/>
                </a:path>
              </a:pathLst>
            </a:custGeom>
            <a:blipFill>
              <a:blip r:embed="rId2"/>
              <a:stretch>
                <a:fillRect l="-12329" r="-12329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9842413" y="1811657"/>
            <a:ext cx="7010400" cy="7648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1">
                <a:solidFill>
                  <a:srgbClr val="ECECDD"/>
                </a:solidFill>
                <a:latin typeface="Martel 1 Bold"/>
                <a:ea typeface="Martel 1 Bold"/>
                <a:cs typeface="Martel 1 Bold"/>
                <a:sym typeface="Martel 1 Bold"/>
              </a:rPr>
              <a:t>Ich pobyt w Polsce trwał 5 dni. Program wyglądał w nastepujący sposób: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b="1">
                <a:solidFill>
                  <a:srgbClr val="ECECDD"/>
                </a:solidFill>
                <a:latin typeface="Martel 1 Bold"/>
                <a:ea typeface="Martel 1 Bold"/>
                <a:cs typeface="Martel 1 Bold"/>
                <a:sym typeface="Martel 1 Bold"/>
              </a:rPr>
              <a:t>27.11 - warsztaty w szkole, wizyta u Prezydenta Tarnobrzega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b="1">
                <a:solidFill>
                  <a:srgbClr val="ECECDD"/>
                </a:solidFill>
                <a:latin typeface="Martel 1 Bold"/>
                <a:ea typeface="Martel 1 Bold"/>
                <a:cs typeface="Martel 1 Bold"/>
                <a:sym typeface="Martel 1 Bold"/>
              </a:rPr>
              <a:t>28.11 - wyjazd do Kolbuszowej, warsztaty w Skansenie,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b="1">
                <a:solidFill>
                  <a:srgbClr val="ECECDD"/>
                </a:solidFill>
                <a:latin typeface="Martel 1 Bold"/>
                <a:ea typeface="Martel 1 Bold"/>
                <a:cs typeface="Martel 1 Bold"/>
                <a:sym typeface="Martel 1 Bold"/>
              </a:rPr>
              <a:t>29.11 - warsztaty w szkole, warsztaty w Naturze 2000, 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b="1">
                <a:solidFill>
                  <a:srgbClr val="ECECDD"/>
                </a:solidFill>
                <a:latin typeface="Martel 1 Bold"/>
                <a:ea typeface="Martel 1 Bold"/>
                <a:cs typeface="Martel 1 Bold"/>
                <a:sym typeface="Martel 1 Bold"/>
              </a:rPr>
              <a:t>30.11 - wyjazd do Sandomierza, wizyta w zamku (wystawa), uliczna ankieta,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b="1">
                <a:solidFill>
                  <a:srgbClr val="ECECDD"/>
                </a:solidFill>
                <a:latin typeface="Martel 1 Bold"/>
                <a:ea typeface="Martel 1 Bold"/>
                <a:cs typeface="Martel 1 Bold"/>
                <a:sym typeface="Martel 1 Bold"/>
              </a:rPr>
              <a:t>31.11 - pożegnanie Włochów w szkole.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842413" y="284797"/>
            <a:ext cx="7010400" cy="1335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919"/>
              </a:lnSpc>
            </a:pPr>
            <a:r>
              <a:rPr lang="en-US" sz="7799" b="1">
                <a:solidFill>
                  <a:srgbClr val="EBE93A"/>
                </a:solidFill>
                <a:latin typeface="Martel 1 Bold"/>
                <a:ea typeface="Martel 1 Bold"/>
                <a:cs typeface="Martel 1 Bold"/>
                <a:sym typeface="Martel 1 Bold"/>
              </a:rPr>
              <a:t>Program</a:t>
            </a:r>
          </a:p>
        </p:txBody>
      </p:sp>
      <p:grpSp>
        <p:nvGrpSpPr>
          <p:cNvPr id="7" name="Group 7"/>
          <p:cNvGrpSpPr/>
          <p:nvPr/>
        </p:nvGrpSpPr>
        <p:grpSpPr>
          <a:xfrm rot="255237">
            <a:off x="396400" y="7952681"/>
            <a:ext cx="5853736" cy="2611238"/>
            <a:chOff x="0" y="0"/>
            <a:chExt cx="7804981" cy="3481651"/>
          </a:xfrm>
        </p:grpSpPr>
        <p:sp>
          <p:nvSpPr>
            <p:cNvPr id="8" name="TextBox 8"/>
            <p:cNvSpPr txBox="1"/>
            <p:nvPr/>
          </p:nvSpPr>
          <p:spPr>
            <a:xfrm>
              <a:off x="864449" y="-133350"/>
              <a:ext cx="6076083" cy="14900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546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889906"/>
              <a:ext cx="7804981" cy="25917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193"/>
                </a:lnSpc>
                <a:spcBef>
                  <a:spcPct val="0"/>
                </a:spcBef>
              </a:pPr>
              <a:r>
                <a:rPr lang="en-US" sz="11567">
                  <a:solidFill>
                    <a:srgbClr val="FFF13A"/>
                  </a:solidFill>
                  <a:latin typeface="Selima"/>
                  <a:ea typeface="Selima"/>
                  <a:cs typeface="Selima"/>
                  <a:sym typeface="Selima"/>
                </a:rPr>
                <a:t>30/11/2023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280087">
            <a:off x="-450514" y="5454740"/>
            <a:ext cx="7862472" cy="5245181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" name="AutoShape 3"/>
          <p:cNvSpPr/>
          <p:nvPr/>
        </p:nvSpPr>
        <p:spPr>
          <a:xfrm rot="446146">
            <a:off x="-396242" y="189412"/>
            <a:ext cx="7753929" cy="517277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4" name="Freeform 4"/>
          <p:cNvSpPr/>
          <p:nvPr/>
        </p:nvSpPr>
        <p:spPr>
          <a:xfrm>
            <a:off x="15652316" y="1750689"/>
            <a:ext cx="2683790" cy="9101549"/>
          </a:xfrm>
          <a:custGeom>
            <a:avLst/>
            <a:gdLst/>
            <a:ahLst/>
            <a:cxnLst/>
            <a:rect l="l" t="t" r="r" b="b"/>
            <a:pathLst>
              <a:path w="2683790" h="9101549">
                <a:moveTo>
                  <a:pt x="0" y="0"/>
                </a:moveTo>
                <a:lnTo>
                  <a:pt x="2683790" y="0"/>
                </a:lnTo>
                <a:lnTo>
                  <a:pt x="2683790" y="9101549"/>
                </a:lnTo>
                <a:lnTo>
                  <a:pt x="0" y="91015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 rot="502688">
            <a:off x="-754296" y="335782"/>
            <a:ext cx="7436758" cy="4669525"/>
            <a:chOff x="0" y="0"/>
            <a:chExt cx="1294478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94478" cy="812800"/>
            </a:xfrm>
            <a:custGeom>
              <a:avLst/>
              <a:gdLst/>
              <a:ahLst/>
              <a:cxnLst/>
              <a:rect l="l" t="t" r="r" b="b"/>
              <a:pathLst>
                <a:path w="1294478" h="812800">
                  <a:moveTo>
                    <a:pt x="0" y="0"/>
                  </a:moveTo>
                  <a:lnTo>
                    <a:pt x="1294478" y="0"/>
                  </a:lnTo>
                  <a:lnTo>
                    <a:pt x="1294478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4"/>
              <a:stretch>
                <a:fillRect t="-2990" b="-2990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 rot="-343682">
            <a:off x="513229" y="5980161"/>
            <a:ext cx="6399112" cy="5246370"/>
            <a:chOff x="0" y="0"/>
            <a:chExt cx="99139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91390" cy="812800"/>
            </a:xfrm>
            <a:custGeom>
              <a:avLst/>
              <a:gdLst/>
              <a:ahLst/>
              <a:cxnLst/>
              <a:rect l="l" t="t" r="r" b="b"/>
              <a:pathLst>
                <a:path w="991390" h="812800">
                  <a:moveTo>
                    <a:pt x="0" y="0"/>
                  </a:moveTo>
                  <a:lnTo>
                    <a:pt x="991390" y="0"/>
                  </a:lnTo>
                  <a:lnTo>
                    <a:pt x="99139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5"/>
              <a:stretch>
                <a:fillRect l="-13539" r="-13539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8145094" y="1750689"/>
            <a:ext cx="6973822" cy="7507611"/>
            <a:chOff x="0" y="0"/>
            <a:chExt cx="9298430" cy="10010148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57150"/>
              <a:ext cx="9298430" cy="89407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64"/>
                </a:lnSpc>
              </a:pPr>
              <a:r>
                <a:rPr lang="en-US" sz="3189" b="1">
                  <a:solidFill>
                    <a:srgbClr val="000000"/>
                  </a:solidFill>
                  <a:latin typeface="Assistant Bold"/>
                  <a:ea typeface="Assistant Bold"/>
                  <a:cs typeface="Assistant Bold"/>
                  <a:sym typeface="Assistant Bold"/>
                </a:rPr>
                <a:t>Pobyt Włochów w Polsce a nasz przyjazd do Piacenzy dzieliło kilka miesięcy.</a:t>
              </a:r>
            </a:p>
            <a:p>
              <a:pPr marL="688555" lvl="1" indent="-344278" algn="l">
                <a:lnSpc>
                  <a:spcPts val="4464"/>
                </a:lnSpc>
                <a:buFont typeface="Arial"/>
                <a:buChar char="•"/>
              </a:pPr>
              <a:r>
                <a:rPr lang="en-US" sz="3189" b="1">
                  <a:solidFill>
                    <a:srgbClr val="000000"/>
                  </a:solidFill>
                  <a:latin typeface="Assistant Bold"/>
                  <a:ea typeface="Assistant Bold"/>
                  <a:cs typeface="Assistant Bold"/>
                  <a:sym typeface="Assistant Bold"/>
                </a:rPr>
                <a:t>Do Włoch wyjechaliśmy 9 marca, a sama podróż autobusem trwała ok. 20 godzin.</a:t>
              </a:r>
            </a:p>
            <a:p>
              <a:pPr marL="688555" lvl="1" indent="-344278" algn="l">
                <a:lnSpc>
                  <a:spcPts val="4464"/>
                </a:lnSpc>
                <a:buFont typeface="Arial"/>
                <a:buChar char="•"/>
              </a:pPr>
              <a:r>
                <a:rPr lang="en-US" sz="3189" b="1">
                  <a:solidFill>
                    <a:srgbClr val="000000"/>
                  </a:solidFill>
                  <a:latin typeface="Assistant Bold"/>
                  <a:ea typeface="Assistant Bold"/>
                  <a:cs typeface="Assistant Bold"/>
                  <a:sym typeface="Assistant Bold"/>
                </a:rPr>
                <a:t>Gdy dotarliśmy, nasze host rodziny odebrały każdego z nas, ciepło przywitały oraz przygotowały pyszne, włoskie posiłki.</a:t>
              </a:r>
            </a:p>
            <a:p>
              <a:pPr marL="688555" lvl="1" indent="-344278" algn="l">
                <a:lnSpc>
                  <a:spcPts val="4464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3189" b="1">
                  <a:solidFill>
                    <a:srgbClr val="000000"/>
                  </a:solidFill>
                  <a:latin typeface="Assistant Bold"/>
                  <a:ea typeface="Assistant Bold"/>
                  <a:cs typeface="Assistant Bold"/>
                  <a:sym typeface="Assistant Bold"/>
                </a:rPr>
                <a:t>Nasz pobyt we Włoszech trwał 5 dni.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9485003"/>
              <a:ext cx="9298430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59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FF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6676958"/>
            <a:ext cx="3086100" cy="308610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74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13376" y="4912321"/>
            <a:ext cx="7142710" cy="4850737"/>
            <a:chOff x="0" y="0"/>
            <a:chExt cx="1881208" cy="127756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881207" cy="1277560"/>
            </a:xfrm>
            <a:custGeom>
              <a:avLst/>
              <a:gdLst/>
              <a:ahLst/>
              <a:cxnLst/>
              <a:rect l="l" t="t" r="r" b="b"/>
              <a:pathLst>
                <a:path w="1881207" h="1277560">
                  <a:moveTo>
                    <a:pt x="0" y="0"/>
                  </a:moveTo>
                  <a:lnTo>
                    <a:pt x="1881207" y="0"/>
                  </a:lnTo>
                  <a:lnTo>
                    <a:pt x="1881207" y="1277560"/>
                  </a:lnTo>
                  <a:lnTo>
                    <a:pt x="0" y="127756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881208" cy="13156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74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80825" y="5118006"/>
            <a:ext cx="6407812" cy="4439367"/>
            <a:chOff x="0" y="0"/>
            <a:chExt cx="1173201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73201" cy="812800"/>
            </a:xfrm>
            <a:custGeom>
              <a:avLst/>
              <a:gdLst/>
              <a:ahLst/>
              <a:cxnLst/>
              <a:rect l="l" t="t" r="r" b="b"/>
              <a:pathLst>
                <a:path w="1173201" h="812800">
                  <a:moveTo>
                    <a:pt x="0" y="0"/>
                  </a:moveTo>
                  <a:lnTo>
                    <a:pt x="1173201" y="0"/>
                  </a:lnTo>
                  <a:lnTo>
                    <a:pt x="1173201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t="-4127" b="-4127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10619405" y="4912321"/>
            <a:ext cx="6639895" cy="4850737"/>
            <a:chOff x="0" y="0"/>
            <a:chExt cx="1748779" cy="127756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748779" cy="1277560"/>
            </a:xfrm>
            <a:custGeom>
              <a:avLst/>
              <a:gdLst/>
              <a:ahLst/>
              <a:cxnLst/>
              <a:rect l="l" t="t" r="r" b="b"/>
              <a:pathLst>
                <a:path w="1748779" h="1277560">
                  <a:moveTo>
                    <a:pt x="0" y="0"/>
                  </a:moveTo>
                  <a:lnTo>
                    <a:pt x="1748779" y="0"/>
                  </a:lnTo>
                  <a:lnTo>
                    <a:pt x="1748779" y="1277560"/>
                  </a:lnTo>
                  <a:lnTo>
                    <a:pt x="0" y="127756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748779" cy="13156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74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924803" y="5143500"/>
            <a:ext cx="6028919" cy="4385059"/>
            <a:chOff x="0" y="0"/>
            <a:chExt cx="934037" cy="67936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934037" cy="679360"/>
            </a:xfrm>
            <a:custGeom>
              <a:avLst/>
              <a:gdLst/>
              <a:ahLst/>
              <a:cxnLst/>
              <a:rect l="l" t="t" r="r" b="b"/>
              <a:pathLst>
                <a:path w="934037" h="679360">
                  <a:moveTo>
                    <a:pt x="0" y="0"/>
                  </a:moveTo>
                  <a:lnTo>
                    <a:pt x="934037" y="0"/>
                  </a:lnTo>
                  <a:lnTo>
                    <a:pt x="934037" y="679360"/>
                  </a:lnTo>
                  <a:lnTo>
                    <a:pt x="0" y="679360"/>
                  </a:lnTo>
                  <a:close/>
                </a:path>
              </a:pathLst>
            </a:custGeom>
            <a:blipFill>
              <a:blip r:embed="rId3"/>
              <a:stretch>
                <a:fillRect t="-1557" b="-1557"/>
              </a:stretch>
            </a:blipFill>
          </p:spPr>
        </p:sp>
      </p:grpSp>
      <p:sp>
        <p:nvSpPr>
          <p:cNvPr id="15" name="TextBox 15"/>
          <p:cNvSpPr txBox="1"/>
          <p:nvPr/>
        </p:nvSpPr>
        <p:spPr>
          <a:xfrm>
            <a:off x="2391757" y="535989"/>
            <a:ext cx="13504485" cy="1384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39"/>
              </a:lnSpc>
            </a:pPr>
            <a:r>
              <a:rPr lang="en-US" sz="8099" b="1">
                <a:solidFill>
                  <a:srgbClr val="87D880"/>
                </a:solidFill>
                <a:latin typeface="Martel 1 Bold"/>
                <a:ea typeface="Martel 1 Bold"/>
                <a:cs typeface="Martel 1 Bold"/>
                <a:sym typeface="Martel 1 Bold"/>
              </a:rPr>
              <a:t>PONIEDZIAŁEK I ŚRODA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116778" y="1555166"/>
            <a:ext cx="13504485" cy="455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700" b="1">
                <a:solidFill>
                  <a:srgbClr val="312A36"/>
                </a:solidFill>
                <a:latin typeface="Martel 1 Bold"/>
                <a:ea typeface="Martel 1 Bold"/>
                <a:cs typeface="Martel 1 Bold"/>
                <a:sym typeface="Martel 1 Bold"/>
              </a:rPr>
              <a:t>W poniedziałek i w środę odbyły się zajęcia w szkole. 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8700" y="2393500"/>
            <a:ext cx="10287377" cy="1888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8054" lvl="1" indent="-389027" algn="l">
              <a:lnSpc>
                <a:spcPts val="5045"/>
              </a:lnSpc>
              <a:buAutoNum type="arabicPeriod"/>
            </a:pPr>
            <a:r>
              <a:rPr lang="en-US" sz="3603" b="1">
                <a:solidFill>
                  <a:srgbClr val="000000"/>
                </a:solidFill>
                <a:latin typeface="Martel 1 Bold"/>
                <a:ea typeface="Martel 1 Bold"/>
                <a:cs typeface="Martel 1 Bold"/>
                <a:sym typeface="Martel 1 Bold"/>
              </a:rPr>
              <a:t>Nauka języka włoskiego</a:t>
            </a:r>
          </a:p>
          <a:p>
            <a:pPr marL="778054" lvl="1" indent="-389027" algn="l">
              <a:lnSpc>
                <a:spcPts val="5045"/>
              </a:lnSpc>
              <a:buAutoNum type="arabicPeriod"/>
            </a:pPr>
            <a:r>
              <a:rPr lang="en-US" sz="3603" b="1">
                <a:solidFill>
                  <a:srgbClr val="000000"/>
                </a:solidFill>
                <a:latin typeface="Martel 1 Bold"/>
                <a:ea typeface="Martel 1 Bold"/>
                <a:cs typeface="Martel 1 Bold"/>
                <a:sym typeface="Martel 1 Bold"/>
              </a:rPr>
              <a:t>Tworzenie ankiety na temat fast-fashion</a:t>
            </a:r>
          </a:p>
          <a:p>
            <a:pPr marL="778054" lvl="1" indent="-389027" algn="l">
              <a:lnSpc>
                <a:spcPts val="5045"/>
              </a:lnSpc>
              <a:spcBef>
                <a:spcPct val="0"/>
              </a:spcBef>
              <a:buAutoNum type="arabicPeriod"/>
            </a:pPr>
            <a:r>
              <a:rPr lang="en-US" sz="3603" b="1">
                <a:solidFill>
                  <a:srgbClr val="000000"/>
                </a:solidFill>
                <a:latin typeface="Martel 1 Bold"/>
                <a:ea typeface="Martel 1 Bold"/>
                <a:cs typeface="Martel 1 Bold"/>
                <a:sym typeface="Martel 1 Bold"/>
              </a:rPr>
              <a:t>Prezentacja studentki na temat ekologii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FF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237562">
            <a:off x="10214048" y="1105668"/>
            <a:ext cx="6785615" cy="8394911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3" name="Group 3"/>
          <p:cNvGrpSpPr/>
          <p:nvPr/>
        </p:nvGrpSpPr>
        <p:grpSpPr>
          <a:xfrm rot="-246631">
            <a:off x="10983671" y="1756758"/>
            <a:ext cx="5246370" cy="6371150"/>
            <a:chOff x="0" y="0"/>
            <a:chExt cx="812800" cy="98705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987058"/>
            </a:xfrm>
            <a:custGeom>
              <a:avLst/>
              <a:gdLst/>
              <a:ahLst/>
              <a:cxnLst/>
              <a:rect l="l" t="t" r="r" b="b"/>
              <a:pathLst>
                <a:path w="812800" h="987058">
                  <a:moveTo>
                    <a:pt x="0" y="0"/>
                  </a:moveTo>
                  <a:lnTo>
                    <a:pt x="812800" y="0"/>
                  </a:lnTo>
                  <a:lnTo>
                    <a:pt x="812800" y="987058"/>
                  </a:lnTo>
                  <a:lnTo>
                    <a:pt x="0" y="987058"/>
                  </a:lnTo>
                  <a:close/>
                </a:path>
              </a:pathLst>
            </a:custGeom>
            <a:blipFill>
              <a:blip r:embed="rId2"/>
              <a:stretch>
                <a:fillRect l="-30959" r="-30959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1269923">
            <a:off x="13815542" y="436962"/>
            <a:ext cx="4202613" cy="2279917"/>
          </a:xfrm>
          <a:custGeom>
            <a:avLst/>
            <a:gdLst/>
            <a:ahLst/>
            <a:cxnLst/>
            <a:rect l="l" t="t" r="r" b="b"/>
            <a:pathLst>
              <a:path w="4202613" h="2279917">
                <a:moveTo>
                  <a:pt x="0" y="0"/>
                </a:moveTo>
                <a:lnTo>
                  <a:pt x="4202613" y="0"/>
                </a:lnTo>
                <a:lnTo>
                  <a:pt x="4202613" y="2279918"/>
                </a:lnTo>
                <a:lnTo>
                  <a:pt x="0" y="22799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97067" y="828675"/>
            <a:ext cx="8346933" cy="1783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558"/>
              </a:lnSpc>
            </a:pPr>
            <a:r>
              <a:rPr lang="en-US" sz="10399" b="1">
                <a:solidFill>
                  <a:srgbClr val="ED1B24"/>
                </a:solidFill>
                <a:latin typeface="Martel 2 Bold"/>
                <a:ea typeface="Martel 2 Bold"/>
                <a:cs typeface="Martel 2 Bold"/>
                <a:sym typeface="Martel 2 Bold"/>
              </a:rPr>
              <a:t>MEDIOLAN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97067" y="2532061"/>
            <a:ext cx="7106903" cy="5960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</a:pPr>
            <a:r>
              <a:rPr lang="en-US" sz="3099" b="1">
                <a:solidFill>
                  <a:srgbClr val="312A36"/>
                </a:solidFill>
                <a:latin typeface="Assistant Bold"/>
                <a:ea typeface="Assistant Bold"/>
                <a:cs typeface="Assistant Bold"/>
                <a:sym typeface="Assistant Bold"/>
              </a:rPr>
              <a:t>Drugiego dnia (wtorek) wybraliśmy się do Mediolanu - stolicy mody. </a:t>
            </a:r>
          </a:p>
          <a:p>
            <a:pPr algn="l">
              <a:lnSpc>
                <a:spcPts val="4339"/>
              </a:lnSpc>
            </a:pPr>
            <a:r>
              <a:rPr lang="en-US" sz="3099" b="1">
                <a:solidFill>
                  <a:srgbClr val="312A36"/>
                </a:solidFill>
                <a:latin typeface="Assistant Bold"/>
                <a:ea typeface="Assistant Bold"/>
                <a:cs typeface="Assistant Bold"/>
                <a:sym typeface="Assistant Bold"/>
              </a:rPr>
              <a:t>Zwiedziliśmy tam słynną katedrę, która została otwarta w 1965 roku. Zobaczyliśmy również Galerię Vittorio Emanuele II, czyli najsłynniejsze centum handlowe we Włoszech. </a:t>
            </a:r>
          </a:p>
          <a:p>
            <a:pPr algn="l">
              <a:lnSpc>
                <a:spcPts val="4339"/>
              </a:lnSpc>
            </a:pPr>
            <a:r>
              <a:rPr lang="en-US" sz="3099" b="1">
                <a:solidFill>
                  <a:srgbClr val="312A36"/>
                </a:solidFill>
                <a:latin typeface="Assistant Bold"/>
                <a:ea typeface="Assistant Bold"/>
                <a:cs typeface="Assistant Bold"/>
                <a:sym typeface="Assistant Bold"/>
              </a:rPr>
              <a:t>Wzięliśmy też udział w warsztatach  w sklepie Freitag, dzięki którym mogliśmy dowiedzieć się, jak dać drugie życie użytym wcześniej materiałom.</a:t>
            </a:r>
          </a:p>
        </p:txBody>
      </p:sp>
      <p:grpSp>
        <p:nvGrpSpPr>
          <p:cNvPr id="8" name="Group 8"/>
          <p:cNvGrpSpPr/>
          <p:nvPr/>
        </p:nvGrpSpPr>
        <p:grpSpPr>
          <a:xfrm rot="-348433">
            <a:off x="11808781" y="7548378"/>
            <a:ext cx="4392200" cy="1959276"/>
            <a:chOff x="0" y="0"/>
            <a:chExt cx="5856267" cy="2612367"/>
          </a:xfrm>
        </p:grpSpPr>
        <p:sp>
          <p:nvSpPr>
            <p:cNvPr id="9" name="TextBox 9"/>
            <p:cNvSpPr txBox="1"/>
            <p:nvPr/>
          </p:nvSpPr>
          <p:spPr>
            <a:xfrm>
              <a:off x="648617" y="-104775"/>
              <a:ext cx="4559033" cy="11227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162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663036"/>
              <a:ext cx="5856267" cy="19493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150"/>
                </a:lnSpc>
                <a:spcBef>
                  <a:spcPct val="0"/>
                </a:spcBef>
              </a:pPr>
              <a:r>
                <a:rPr lang="en-US" sz="8679">
                  <a:solidFill>
                    <a:srgbClr val="ED1B24"/>
                  </a:solidFill>
                  <a:latin typeface="Selima"/>
                  <a:ea typeface="Selima"/>
                  <a:cs typeface="Selima"/>
                  <a:sym typeface="Selima"/>
                </a:rPr>
                <a:t>12/03/2024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538</Words>
  <Application>Microsoft Office PowerPoint</Application>
  <PresentationFormat>Niestandardowy</PresentationFormat>
  <Paragraphs>80</Paragraphs>
  <Slides>14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24" baseType="lpstr">
      <vt:lpstr>Martel 1</vt:lpstr>
      <vt:lpstr>Martel 1 Semi-Bold</vt:lpstr>
      <vt:lpstr>Calibri</vt:lpstr>
      <vt:lpstr>Martel 1 Bold</vt:lpstr>
      <vt:lpstr>Assistant Bold</vt:lpstr>
      <vt:lpstr>Martel 2 Heavy</vt:lpstr>
      <vt:lpstr>Selima</vt:lpstr>
      <vt:lpstr>Martel 2 Bold</vt:lpstr>
      <vt:lpstr>Arial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</dc:title>
  <dc:creator>Dell</dc:creator>
  <cp:lastModifiedBy>mmm paula</cp:lastModifiedBy>
  <cp:revision>2</cp:revision>
  <dcterms:created xsi:type="dcterms:W3CDTF">2006-08-16T00:00:00Z</dcterms:created>
  <dcterms:modified xsi:type="dcterms:W3CDTF">2024-09-23T15:30:19Z</dcterms:modified>
  <dc:identifier>DAGCNntcO54</dc:identifier>
</cp:coreProperties>
</file>