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bb80aca03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bb80aca03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bb80aca03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bb80aca03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bb80aca03_3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9bb80aca03_3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bb80aca0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bb80aca0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bb80aca0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bb80aca0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bb80aca03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bb80aca03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bb80aca03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bb80aca03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bb80aca03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bb80aca03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bb80aca03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9bb80aca03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bb80aca03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9bb80aca03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bb80aca03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bb80aca03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37100" y="447550"/>
            <a:ext cx="3127500" cy="43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8760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4540"/>
              <a:t>Erasmus+</a:t>
            </a:r>
            <a:r>
              <a:rPr lang="pl" sz="3840"/>
              <a:t> </a:t>
            </a:r>
            <a:endParaRPr sz="38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840"/>
              <a:t> </a:t>
            </a:r>
            <a:r>
              <a:rPr lang="pl" sz="3840">
                <a:highlight>
                  <a:srgbClr val="D9D9D9"/>
                </a:highlight>
              </a:rPr>
              <a:t>wspaniała przygoda poprzez naukę i dośw</a:t>
            </a:r>
            <a:r>
              <a:rPr lang="pl" sz="3840">
                <a:solidFill>
                  <a:schemeClr val="dk1"/>
                </a:solidFill>
                <a:highlight>
                  <a:srgbClr val="D9D9D9"/>
                </a:highlight>
              </a:rPr>
              <a:t>iadczenie</a:t>
            </a:r>
            <a:endParaRPr sz="3840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509150" y="41512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/>
              <a:t>Nauka języków w praktyce</a:t>
            </a:r>
            <a:endParaRPr b="1" sz="3600"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25" y="2136650"/>
            <a:ext cx="3999900" cy="28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chemeClr val="accent1"/>
                </a:solidFill>
              </a:rPr>
              <a:t>Poprzez potrzebę używania języka obcego cały czas rozwiniesz swoją płynność mówienia  w nim oraz pewność siebie w posługiwaniu się nim. Erasmus+ pomoże ci rozwinąć nie tylko umiejętności w posługiwaniu się angielskim ale równie</a:t>
            </a:r>
            <a:r>
              <a:rPr lang="pl" sz="1600">
                <a:solidFill>
                  <a:schemeClr val="accent1"/>
                </a:solidFill>
              </a:rPr>
              <a:t>ż umiejętność obsługi 2 języka którym posługują się ludzie w kraju wymiany. 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650" y="1639375"/>
            <a:ext cx="4505949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09750" y="1274225"/>
            <a:ext cx="3947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Jak erasmus+ wpływa na rozwój umiejętności językowych?</a:t>
            </a:r>
            <a:endParaRPr sz="19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/>
              <a:t>Udział w programie Erasmus+ uczy samodzielności i odpowiedzialności. Wyjazd rozwija pewność siebie poprzez podejmowanie decyzji i stawianie czoła wyzwaniom. Życie w obcym środowisku kształtuje elastyczność oraz odporność na stres i pozwala lepiej przystosowywać się do różnych sytuacji i kultur. To doświadczenie poszerza horyzonty, pozwala poznawać nowe perspektywy i style życia, a także rozwija dojrzałość i samodzielne myślenie.</a:t>
            </a:r>
            <a:endParaRPr sz="140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3175"/>
            <a:ext cx="4380000" cy="38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4924350" y="650156"/>
            <a:ext cx="3872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Rozwój osobisty dzieki Erasmusowi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200"/>
              <a:t>Korzyści z Erasmusa- rozwój osobisty</a:t>
            </a:r>
            <a:endParaRPr b="1" sz="3200"/>
          </a:p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4671675" y="1675225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>
                <a:solidFill>
                  <a:schemeClr val="accent1"/>
                </a:solidFill>
                <a:highlight>
                  <a:schemeClr val="lt1"/>
                </a:highlight>
              </a:rPr>
              <a:t>Udz</a:t>
            </a:r>
            <a:r>
              <a:rPr lang="pl" sz="4500">
                <a:solidFill>
                  <a:schemeClr val="accent1"/>
                </a:solidFill>
                <a:highlight>
                  <a:schemeClr val="lt1"/>
                </a:highlight>
              </a:rPr>
              <a:t>iał w programie Erasmus+ uczy samodzielności i odpowiedzialności. Wyjazd rozwija pewność siebie poprzez podejmowanie decyzji i stawianie czoła wyzwaniom. Życie w obcym środowisku kształtuje elastyczność oraz odporność na stres i pozwala lepiej przystosowywać się do różnych sytuacji i kultur. To doświadczenie poszerza horyzonty, pozwala poznawać nowe perspektywy i style życia, a także rozwija dojrzałość i samodzielne myślenie</a:t>
            </a:r>
            <a:r>
              <a:rPr lang="pl" sz="4500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4500">
              <a:solidFill>
                <a:schemeClr val="accen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FFFFFF"/>
              </a:solidFill>
              <a:highlight>
                <a:srgbClr val="1F1F1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284950" y="889375"/>
            <a:ext cx="3706500" cy="30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511">
                <a:solidFill>
                  <a:srgbClr val="FFFFFF"/>
                </a:solidFill>
                <a:highlight>
                  <a:schemeClr val="dk1"/>
                </a:highlight>
              </a:rPr>
              <a:t>Umiejętności społeczne i komunikacyjne</a:t>
            </a:r>
            <a:endParaRPr b="1" sz="3511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FFFFFF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highlight>
                <a:schemeClr val="dk1"/>
              </a:highlight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chemeClr val="accent1"/>
                </a:solidFill>
                <a:highlight>
                  <a:schemeClr val="lt1"/>
                </a:highlight>
              </a:rPr>
              <a:t>Program Erasmus+ rozwija umiejętność pracy w zespole i komunikacji z osobami z różnych krajów i kultur. Uczestnicy uczą się empatii, otwartości oraz zrozumienia różnych punktów widzenia. Wspólne projekty i życie w międzynarodowej społeczności uczą także praktycznego rozwiązywania problemów oraz budowania relacji, które są przydatne zarówno w życiu osobistym, jak i zawodowym.</a:t>
            </a:r>
            <a:endParaRPr sz="1700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88400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/>
              <a:t>Czym jest Erasmus+?</a:t>
            </a:r>
            <a:endParaRPr b="1" sz="36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33800" y="2290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00">
                <a:solidFill>
                  <a:schemeClr val="accent1"/>
                </a:solidFill>
              </a:rPr>
              <a:t>-Erasmus+</a:t>
            </a:r>
            <a:r>
              <a:rPr lang="pl" sz="1300">
                <a:solidFill>
                  <a:schemeClr val="accent1"/>
                </a:solidFill>
              </a:rPr>
              <a:t> to program Unii Europejskiej wspierający edukację, szkolenia, młodzież i sport w Europie.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>
                <a:solidFill>
                  <a:schemeClr val="accent1"/>
                </a:solidFill>
              </a:rPr>
              <a:t>-Umożliwia wyjazdy zagraniczne w celach nauki, pracy, wolontariatu czy wymiany młodzieży.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l" sz="1300">
                <a:solidFill>
                  <a:schemeClr val="accent1"/>
                </a:solidFill>
              </a:rPr>
            </a:br>
            <a:r>
              <a:rPr lang="pl" sz="1300">
                <a:solidFill>
                  <a:schemeClr val="accent1"/>
                </a:solidFill>
              </a:rPr>
              <a:t>-Obejmuje uczniów, studentów, nauczycieli, trenerów, organizacje i instytucje edukacyjne.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>
                <a:solidFill>
                  <a:schemeClr val="accent1"/>
                </a:solidFill>
              </a:rPr>
              <a:t>-Celem programu jest rozwijanie kompetencji, zdobywanie doświadczeń międzynarodowych i promowanie wartości europejskich.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100" y="3198650"/>
            <a:ext cx="1643350" cy="16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763" y="30098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/>
              <a:t>Dlaczego powstał Erasmus+?</a:t>
            </a:r>
            <a:endParaRPr b="1" sz="360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44675" y="500925"/>
            <a:ext cx="4166400" cy="47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835"/>
              <a:buFont typeface="Arial"/>
              <a:buNone/>
            </a:pPr>
            <a:r>
              <a:rPr b="1" lang="pl" sz="2986">
                <a:solidFill>
                  <a:schemeClr val="accent1"/>
                </a:solidFill>
              </a:rPr>
              <a:t>UE stworzyła Erasmus+, by:</a:t>
            </a:r>
            <a:endParaRPr b="1" sz="2986">
              <a:solidFill>
                <a:schemeClr val="accent1"/>
              </a:solidFill>
            </a:endParaRPr>
          </a:p>
          <a:p>
            <a:pPr indent="-286671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6559"/>
              <a:buChar char="●"/>
            </a:pPr>
            <a:r>
              <a:rPr lang="pl" sz="2986">
                <a:solidFill>
                  <a:schemeClr val="accent1"/>
                </a:solidFill>
              </a:rPr>
              <a:t>wspierać mobilność młodych ludzi,</a:t>
            </a:r>
            <a:br>
              <a:rPr lang="pl" sz="2986">
                <a:solidFill>
                  <a:schemeClr val="accent1"/>
                </a:solidFill>
              </a:rPr>
            </a:br>
            <a:endParaRPr sz="2986">
              <a:solidFill>
                <a:schemeClr val="accent1"/>
              </a:solidFill>
            </a:endParaRPr>
          </a:p>
          <a:p>
            <a:pPr indent="-286671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559"/>
              <a:buChar char="●"/>
            </a:pPr>
            <a:r>
              <a:rPr lang="pl" sz="2986">
                <a:solidFill>
                  <a:schemeClr val="accent1"/>
                </a:solidFill>
              </a:rPr>
              <a:t>zwiększać jakość edukacji i szkoleń,</a:t>
            </a:r>
            <a:br>
              <a:rPr lang="pl" sz="2986">
                <a:solidFill>
                  <a:schemeClr val="accent1"/>
                </a:solidFill>
              </a:rPr>
            </a:br>
            <a:endParaRPr sz="2986">
              <a:solidFill>
                <a:schemeClr val="accent1"/>
              </a:solidFill>
            </a:endParaRPr>
          </a:p>
          <a:p>
            <a:pPr indent="-286671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559"/>
              <a:buChar char="●"/>
            </a:pPr>
            <a:r>
              <a:rPr lang="pl" sz="2986">
                <a:solidFill>
                  <a:schemeClr val="accent1"/>
                </a:solidFill>
              </a:rPr>
              <a:t>budować poczucie wspólnej tożsamości europejskiej,</a:t>
            </a:r>
            <a:br>
              <a:rPr lang="pl" sz="2986">
                <a:solidFill>
                  <a:schemeClr val="accent1"/>
                </a:solidFill>
              </a:rPr>
            </a:br>
            <a:endParaRPr sz="2986">
              <a:solidFill>
                <a:schemeClr val="accent1"/>
              </a:solidFill>
            </a:endParaRPr>
          </a:p>
          <a:p>
            <a:pPr indent="-286671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559"/>
              <a:buChar char="●"/>
            </a:pPr>
            <a:r>
              <a:rPr lang="pl" sz="2986">
                <a:solidFill>
                  <a:schemeClr val="accent1"/>
                </a:solidFill>
              </a:rPr>
              <a:t>wspierać zatrudnialność i integrację społeczną.</a:t>
            </a:r>
            <a:endParaRPr sz="2986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911">
                <a:solidFill>
                  <a:schemeClr val="accent1"/>
                </a:solidFill>
              </a:rPr>
              <a:t>Ciekawe statystyki:</a:t>
            </a:r>
            <a:endParaRPr b="1" sz="2911">
              <a:solidFill>
                <a:schemeClr val="accent1"/>
              </a:solidFill>
            </a:endParaRPr>
          </a:p>
          <a:p>
            <a:pPr indent="-302564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pl" sz="2911">
                <a:solidFill>
                  <a:schemeClr val="accent1"/>
                </a:solidFill>
              </a:rPr>
              <a:t>Program działa od </a:t>
            </a:r>
            <a:r>
              <a:rPr b="1" lang="pl" sz="2911">
                <a:solidFill>
                  <a:schemeClr val="accent1"/>
                </a:solidFill>
              </a:rPr>
              <a:t>1987 roku</a:t>
            </a:r>
            <a:r>
              <a:rPr lang="pl" sz="2911">
                <a:solidFill>
                  <a:schemeClr val="accent1"/>
                </a:solidFill>
              </a:rPr>
              <a:t> (jako Erasmus, od 2014 – Erasmus+).</a:t>
            </a:r>
            <a:br>
              <a:rPr lang="pl" sz="2911">
                <a:solidFill>
                  <a:schemeClr val="accent1"/>
                </a:solidFill>
              </a:rPr>
            </a:br>
            <a:endParaRPr sz="2911">
              <a:solidFill>
                <a:schemeClr val="accent1"/>
              </a:solidFill>
            </a:endParaRPr>
          </a:p>
          <a:p>
            <a:pPr indent="-302564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pl" sz="2911">
                <a:solidFill>
                  <a:schemeClr val="accent1"/>
                </a:solidFill>
              </a:rPr>
              <a:t>Do tej pory wzięło w nim udział ponad </a:t>
            </a:r>
            <a:r>
              <a:rPr b="1" lang="pl" sz="2911">
                <a:solidFill>
                  <a:schemeClr val="accent1"/>
                </a:solidFill>
              </a:rPr>
              <a:t>13 milionów osób</a:t>
            </a:r>
            <a:r>
              <a:rPr lang="pl" sz="2911">
                <a:solidFill>
                  <a:schemeClr val="accent1"/>
                </a:solidFill>
              </a:rPr>
              <a:t>.</a:t>
            </a:r>
            <a:br>
              <a:rPr lang="pl" sz="2911">
                <a:solidFill>
                  <a:schemeClr val="accent1"/>
                </a:solidFill>
              </a:rPr>
            </a:br>
            <a:endParaRPr sz="2911">
              <a:solidFill>
                <a:schemeClr val="accent1"/>
              </a:solidFill>
            </a:endParaRPr>
          </a:p>
          <a:p>
            <a:pPr indent="-302564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pl" sz="2911">
                <a:solidFill>
                  <a:schemeClr val="accent1"/>
                </a:solidFill>
              </a:rPr>
              <a:t>W samej edycji 2021–2027 budżet programu to ponad </a:t>
            </a:r>
            <a:r>
              <a:rPr b="1" lang="pl" sz="2911">
                <a:solidFill>
                  <a:schemeClr val="accent1"/>
                </a:solidFill>
              </a:rPr>
              <a:t>26 miliardów euro</a:t>
            </a:r>
            <a:r>
              <a:rPr lang="pl" sz="2911">
                <a:solidFill>
                  <a:schemeClr val="accent1"/>
                </a:solidFill>
              </a:rPr>
              <a:t>.</a:t>
            </a:r>
            <a:br>
              <a:rPr lang="pl" sz="2911">
                <a:solidFill>
                  <a:schemeClr val="accent1"/>
                </a:solidFill>
              </a:rPr>
            </a:br>
            <a:endParaRPr sz="2911">
              <a:solidFill>
                <a:schemeClr val="accent1"/>
              </a:solidFill>
            </a:endParaRPr>
          </a:p>
          <a:p>
            <a:pPr indent="-302564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pl" sz="2911">
                <a:solidFill>
                  <a:schemeClr val="accent1"/>
                </a:solidFill>
              </a:rPr>
              <a:t>Rocznie korzysta z niego ok. </a:t>
            </a:r>
            <a:r>
              <a:rPr b="1" lang="pl" sz="2911">
                <a:solidFill>
                  <a:schemeClr val="accent1"/>
                </a:solidFill>
              </a:rPr>
              <a:t>600 000 studentów i uczniów</a:t>
            </a:r>
            <a:r>
              <a:rPr lang="pl" sz="2911">
                <a:solidFill>
                  <a:schemeClr val="accent1"/>
                </a:solidFill>
              </a:rPr>
              <a:t>.</a:t>
            </a:r>
            <a:endParaRPr sz="2911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585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620"/>
              <a:t>Życie ucznia na Erasmusie</a:t>
            </a:r>
            <a:endParaRPr b="1" sz="3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93375" y="1289750"/>
            <a:ext cx="4480200" cy="3396300"/>
          </a:xfrm>
          <a:prstGeom prst="rect">
            <a:avLst/>
          </a:prstGeom>
        </p:spPr>
        <p:txBody>
          <a:bodyPr anchorCtr="0" anchor="t" bIns="91425" lIns="91425" spcFirstLastPara="1" rIns="3085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9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pl" sz="1391">
                <a:solidFill>
                  <a:schemeClr val="accent1"/>
                </a:solidFill>
              </a:rPr>
              <a:t>zy wyobrażaliście sobie kiedyś, jak wygląda nauka w szkole w innym kraju?</a:t>
            </a:r>
            <a:endParaRPr sz="139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pl" sz="1391">
                <a:solidFill>
                  <a:schemeClr val="accent1"/>
                </a:solidFill>
              </a:rPr>
              <a:t>Podczas Erasmusa to możliwe! Rano </a:t>
            </a:r>
            <a:r>
              <a:rPr lang="pl" sz="1391">
                <a:solidFill>
                  <a:schemeClr val="accent1"/>
                </a:solidFill>
              </a:rPr>
              <a:t>uczestniczyć</a:t>
            </a:r>
            <a:r>
              <a:rPr lang="pl" sz="1391">
                <a:solidFill>
                  <a:schemeClr val="accent1"/>
                </a:solidFill>
              </a:rPr>
              <a:t> w zajęciach razem z uczniami z różnych </a:t>
            </a:r>
            <a:r>
              <a:rPr lang="pl" sz="1391">
                <a:solidFill>
                  <a:schemeClr val="accent1"/>
                </a:solidFill>
              </a:rPr>
              <a:t>państw</a:t>
            </a:r>
            <a:r>
              <a:rPr lang="pl" sz="1391">
                <a:solidFill>
                  <a:schemeClr val="accent1"/>
                </a:solidFill>
              </a:rPr>
              <a:t> </a:t>
            </a:r>
            <a:endParaRPr sz="139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pl" sz="1391">
                <a:solidFill>
                  <a:schemeClr val="accent1"/>
                </a:solidFill>
              </a:rPr>
              <a:t>Wspólnie tworzycie projekty, bierzecie udział w warsztatach i poznajecie inne sposoby nauczania.</a:t>
            </a:r>
            <a:endParaRPr sz="139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pl" sz="1391">
                <a:solidFill>
                  <a:schemeClr val="accent1"/>
                </a:solidFill>
              </a:rPr>
              <a:t>Popołudniami – wycieczki, spotkania integracyjne i czas na odkrywanie nowego miasta.</a:t>
            </a:r>
            <a:endParaRPr sz="139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pl" sz="1391">
                <a:solidFill>
                  <a:schemeClr val="accent1"/>
                </a:solidFill>
              </a:rPr>
              <a:t>A </a:t>
            </a:r>
            <a:r>
              <a:rPr lang="pl" sz="1391">
                <a:solidFill>
                  <a:schemeClr val="accent1"/>
                </a:solidFill>
              </a:rPr>
              <a:t>wieczorem? Kolacja z rodziną goszczącą, rozmowy po angielsku i mnóstwo śmiechu!</a:t>
            </a:r>
            <a:endParaRPr sz="1791">
              <a:solidFill>
                <a:schemeClr val="accent1"/>
              </a:solidFill>
            </a:endParaRPr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 title="IMG_883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900" y="1418300"/>
            <a:ext cx="4648899" cy="32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15019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</a:t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body"/>
          </p:nvPr>
        </p:nvSpPr>
        <p:spPr>
          <a:xfrm>
            <a:off x="337100" y="1270000"/>
            <a:ext cx="4615800" cy="353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accent1"/>
                </a:solidFill>
              </a:rPr>
              <a:t>Podczas wymiany mieszkacie u rodzin goszczących lub w internacie razem z innymi uczniami.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accent1"/>
                </a:solidFill>
              </a:rPr>
              <a:t>Macie okazję zobaczyć, jak wygląda codzienne życie w innym kraju – co jedzą, jak spędzają czas, jakie mają zwyczaje.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accent1"/>
                </a:solidFill>
              </a:rPr>
              <a:t>Często wspólnie jecie posiłki, rozmawiacie po angielsku i uczycie się od siebie nawzajem.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accent1"/>
                </a:solidFill>
              </a:rPr>
              <a:t>Wieczorami odbywają się spotkania, wspólne gotowanie lub zwiedzanie i poznawanie kultury kraju.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accent1"/>
                </a:solidFill>
              </a:rPr>
              <a:t>Każdy dzień przynosi coś nowego i uczy otwartości na świat i ludzi.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9461500" y="215900"/>
            <a:ext cx="6110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7" title="PHOTO-2025-02-08-10-21-1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300" y="1277025"/>
            <a:ext cx="3886298" cy="343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620"/>
              <a:t>Podróże I Kultura</a:t>
            </a:r>
            <a:endParaRPr b="1" sz="3620"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505700"/>
            <a:ext cx="3999900" cy="32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chemeClr val="accent1"/>
                </a:solidFill>
              </a:rPr>
              <a:t>Dzięki Erasmusowi, masz możliwość zwiedzenia miejsc w innych krajach, których nigdy w życiu nie widziałeś. Odbywa się to kompletnie za darmo w ramach projektu Unii Europejskiej. Erasmus daje niepowtarzalną szansę zobaczenia danego kraju z perspektywy osób tam mieszkających, oraz za ich pomocą lepszego poznania kultury i zwyczajów.</a:t>
            </a:r>
            <a:endParaRPr sz="1700">
              <a:solidFill>
                <a:schemeClr val="accent1"/>
              </a:solidFill>
            </a:endParaRPr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335600"/>
            <a:ext cx="399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/>
              <a:t>Poznawanie Kultury</a:t>
            </a:r>
            <a:endParaRPr b="1" sz="36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25" y="15384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chemeClr val="accent1"/>
                </a:solidFill>
              </a:rPr>
              <a:t>Dzięki projektowi Erasmus+  masz kontakt z lokalnymi mieszkańcami regionu dzięki czemu lepiej poznajesz wszelkie niuanse kulturowe i nieoczywiste mniej znane zwyczaje, lub święta. Jeżeli mieszkasz w domu u hosta masz możliwość zobaczyć z pierwszej ręki jak wygląda życie rodzine oraz hierarhie w danym kraju. 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300" y="1538400"/>
            <a:ext cx="4423949" cy="3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1312956" y="313004"/>
            <a:ext cx="651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Komunikacja i praca w grupie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575" y="2353325"/>
            <a:ext cx="4567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Podczas projektu uczysz się dogadywać z ludźmi z różnych krajów, </a:t>
            </a: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przełamiesz</a:t>
            </a: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barierę językową i nabierzesz pewności w rozmowie – nie tylko po angielsku!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71" y="3653824"/>
            <a:ext cx="4567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Wspólne zadania i wyjazdy pokazują, jak ważna jest współpraca, dzielenie się pomysłami i wzajemna pomoc, żeby razem osiągnąć cel.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572" y="1437413"/>
            <a:ext cx="581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Jak Erasmus rozwija umiejętności komunikacji i pracy zespołowej?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149" y="1437425"/>
            <a:ext cx="3543124" cy="35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1881447" y="388724"/>
            <a:ext cx="538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Nowi Koledzy i Koleżanki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940656" y="1890000"/>
            <a:ext cx="7262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Jednym z najpiękniejszych aspektów Erasmusa są ludzie, których się poznaje. To nie tylko znajomi z zajęć, ale osoby, z którymi dzieli się codzienne życie, podróże i wspólne chwile.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Takie relacje często stają się wyjątkowe – powstają w atmosferze otwartości i wspólnych przeżyć. Wielu uczestników mówi, że właśnie te przyjaźnie zostają na długo.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Dlatego mówi się, że Erasmus to nie tylko nauka czy podróż – to ludzie, których się spotyka. I naprawdę warto, bo te znajomości potrafią zmienić sposób, w jaki patrzymy na świat… i na siebie.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07989" y="1339807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Międzynarodowe znajomości - jak to wygląda naprawdę?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